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556" r:id="rId3"/>
    <p:sldId id="557" r:id="rId4"/>
    <p:sldId id="558" r:id="rId5"/>
    <p:sldId id="559" r:id="rId6"/>
    <p:sldId id="562" r:id="rId7"/>
    <p:sldId id="563" r:id="rId8"/>
    <p:sldId id="564" r:id="rId9"/>
    <p:sldId id="560" r:id="rId10"/>
    <p:sldId id="565" r:id="rId11"/>
    <p:sldId id="566" r:id="rId12"/>
    <p:sldId id="567" r:id="rId13"/>
    <p:sldId id="570" r:id="rId14"/>
    <p:sldId id="571" r:id="rId15"/>
    <p:sldId id="573" r:id="rId16"/>
    <p:sldId id="574" r:id="rId17"/>
    <p:sldId id="577" r:id="rId18"/>
    <p:sldId id="578" r:id="rId19"/>
    <p:sldId id="579" r:id="rId20"/>
    <p:sldId id="575" r:id="rId21"/>
    <p:sldId id="580" r:id="rId22"/>
    <p:sldId id="581" r:id="rId23"/>
    <p:sldId id="582" r:id="rId24"/>
    <p:sldId id="583" r:id="rId25"/>
    <p:sldId id="609" r:id="rId26"/>
    <p:sldId id="610" r:id="rId27"/>
    <p:sldId id="584" r:id="rId28"/>
    <p:sldId id="585" r:id="rId29"/>
    <p:sldId id="586" r:id="rId30"/>
    <p:sldId id="611" r:id="rId31"/>
    <p:sldId id="588" r:id="rId32"/>
    <p:sldId id="590" r:id="rId33"/>
    <p:sldId id="591" r:id="rId34"/>
    <p:sldId id="592" r:id="rId35"/>
    <p:sldId id="613" r:id="rId36"/>
    <p:sldId id="593" r:id="rId37"/>
    <p:sldId id="594" r:id="rId38"/>
    <p:sldId id="595" r:id="rId39"/>
    <p:sldId id="596" r:id="rId40"/>
    <p:sldId id="597" r:id="rId41"/>
    <p:sldId id="601" r:id="rId42"/>
    <p:sldId id="600" r:id="rId43"/>
    <p:sldId id="602" r:id="rId44"/>
    <p:sldId id="598" r:id="rId45"/>
    <p:sldId id="599" r:id="rId46"/>
    <p:sldId id="606" r:id="rId47"/>
    <p:sldId id="587" r:id="rId48"/>
    <p:sldId id="603" r:id="rId49"/>
    <p:sldId id="605" r:id="rId50"/>
    <p:sldId id="614" r:id="rId51"/>
    <p:sldId id="615" r:id="rId52"/>
    <p:sldId id="616" r:id="rId53"/>
    <p:sldId id="617" r:id="rId54"/>
    <p:sldId id="608" r:id="rId55"/>
  </p:sldIdLst>
  <p:sldSz cx="9144000" cy="6858000" type="letter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C000"/>
    <a:srgbClr val="DDDDDD"/>
    <a:srgbClr val="66FF33"/>
    <a:srgbClr val="CCFFFF"/>
    <a:srgbClr val="99FF99"/>
    <a:srgbClr val="FFCC99"/>
    <a:srgbClr val="8000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9" autoAdjust="0"/>
    <p:restoredTop sz="99148" autoAdjust="0"/>
  </p:normalViewPr>
  <p:slideViewPr>
    <p:cSldViewPr showGuides="1">
      <p:cViewPr varScale="1">
        <p:scale>
          <a:sx n="112" d="100"/>
          <a:sy n="112" d="100"/>
        </p:scale>
        <p:origin x="120" y="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949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6350" y="619125"/>
            <a:ext cx="4779963" cy="3584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559300"/>
            <a:ext cx="6303962" cy="431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7041" tIns="47669" rIns="97041" bIns="476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1682123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228600"/>
            <a:ext cx="1962150" cy="307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34050" cy="307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481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8481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58838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848600" cy="239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38175" y="685800"/>
            <a:ext cx="7943850" cy="0"/>
          </a:xfrm>
          <a:prstGeom prst="line">
            <a:avLst/>
          </a:prstGeom>
          <a:noFill/>
          <a:ln w="57150" cmpd="thickThin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65000"/>
        </a:spcBef>
        <a:spcAft>
          <a:spcPct val="0"/>
        </a:spcAft>
        <a:buClr>
          <a:srgbClr val="800000"/>
        </a:buClr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4606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6175" indent="-17621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800000"/>
        </a:buClr>
        <a:buChar char="•"/>
        <a:defRPr sz="2400">
          <a:solidFill>
            <a:schemeClr val="tx1"/>
          </a:solidFill>
          <a:latin typeface="+mn-lt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6289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0861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5433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0005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305800" cy="3800079"/>
          </a:xfrm>
          <a:noFill/>
        </p:spPr>
        <p:txBody>
          <a:bodyPr wrap="square" anchor="ctr"/>
          <a:lstStyle/>
          <a:p>
            <a:pPr algn="ctr"/>
            <a:r>
              <a:rPr lang="en-US" sz="3600" dirty="0"/>
              <a:t>ECE 4514</a:t>
            </a:r>
            <a:br>
              <a:rPr lang="en-US" sz="3600" dirty="0"/>
            </a:br>
            <a:r>
              <a:rPr lang="en-US" sz="3600" dirty="0"/>
              <a:t>Digital Design II</a:t>
            </a:r>
            <a:br>
              <a:rPr lang="en-US" sz="3600" dirty="0"/>
            </a:br>
            <a:r>
              <a:rPr lang="en-US" sz="3600" dirty="0"/>
              <a:t>Spring 2019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Lecture 22: </a:t>
            </a:r>
            <a:br>
              <a:rPr lang="en-US" sz="3600" dirty="0"/>
            </a:br>
            <a:r>
              <a:rPr lang="en-US" sz="3600" dirty="0"/>
              <a:t>Division in Hardware</a:t>
            </a:r>
            <a:br>
              <a:rPr lang="en-US" sz="3600" dirty="0"/>
            </a:br>
            <a:br>
              <a:rPr lang="en-US" sz="3600" dirty="0"/>
            </a:br>
            <a:r>
              <a:rPr lang="en-US" b="0" dirty="0"/>
              <a:t>A </a:t>
            </a:r>
            <a:r>
              <a:rPr lang="en-US" b="0" i="1" dirty="0"/>
              <a:t>Design</a:t>
            </a:r>
            <a:r>
              <a:rPr lang="en-US" b="0" dirty="0"/>
              <a:t> Lecture</a:t>
            </a:r>
            <a:endParaRPr lang="en-US" sz="1600" b="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716093"/>
          </a:xfrm>
        </p:spPr>
        <p:txBody>
          <a:bodyPr/>
          <a:lstStyle/>
          <a:p>
            <a:r>
              <a:rPr lang="en-US" dirty="0"/>
              <a:t>Therefore, we make a tentative subtraction, and look each time if we are left with a positive number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214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26024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25908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25908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25908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25908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10800000">
            <a:off x="3810000" y="3048000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962400" y="32004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43400" y="32004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32004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5400" y="32004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3294" y="3505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4294" y="3505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35294" y="3505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6294" y="3505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84188" y="38100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65188" y="38100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46188" y="38100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27188" y="38100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95082" y="41264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76082" y="41264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57082" y="41264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38082" y="41264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46482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48006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2" name="Down Arrow 41"/>
          <p:cNvSpPr/>
          <p:nvPr/>
        </p:nvSpPr>
        <p:spPr bwMode="auto">
          <a:xfrm flipV="1">
            <a:off x="1143000" y="3200400"/>
            <a:ext cx="762000" cy="1219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/>
              <a:t>: Start at the </a:t>
            </a:r>
            <a:r>
              <a:rPr lang="en-US" dirty="0"/>
              <a:t>MSB 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6118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9928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24384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25908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38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19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200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81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 rot="10800000">
            <a:off x="2438400" y="34290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791200" y="3200400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38400" y="3516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819400" y="3516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00400" y="3516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81400" y="3516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962400" y="3516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343400" y="3516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724400" y="3516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05400" y="3516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828800" y="3516868"/>
            <a:ext cx="672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..111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24200" y="4191000"/>
            <a:ext cx="44743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an 'overflow' (when considering</a:t>
            </a:r>
          </a:p>
          <a:p>
            <a:r>
              <a:rPr lang="en-US" dirty="0"/>
              <a:t>this as an unsigned </a:t>
            </a:r>
            <a:r>
              <a:rPr lang="en-US"/>
              <a:t>number).</a:t>
            </a:r>
          </a:p>
          <a:p>
            <a:endParaRPr lang="en-US"/>
          </a:p>
          <a:p>
            <a:r>
              <a:rPr lang="en-US"/>
              <a:t>This is a negative number (when </a:t>
            </a:r>
            <a:br>
              <a:rPr lang="en-US"/>
            </a:br>
            <a:r>
              <a:rPr lang="en-US"/>
              <a:t>considered as 2's complement).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means that the q-bit for the MSB</a:t>
            </a:r>
          </a:p>
          <a:p>
            <a:r>
              <a:rPr lang="en-US" dirty="0"/>
              <a:t>position must be 0.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81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Example: let's try the MSB-1 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6118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9928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24384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25908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19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200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81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62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 rot="10800000">
            <a:off x="2438400" y="34290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791200" y="3200400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24200" y="4191000"/>
            <a:ext cx="44807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not an 'overflow':</a:t>
            </a:r>
          </a:p>
          <a:p>
            <a:r>
              <a:rPr lang="en-US" dirty="0"/>
              <a:t>the result is &lt; then the dividend.</a:t>
            </a:r>
          </a:p>
          <a:p>
            <a:endParaRPr lang="en-US" dirty="0"/>
          </a:p>
          <a:p>
            <a:r>
              <a:rPr lang="en-US" dirty="0"/>
              <a:t>This means that the q-bit for the MSB-1</a:t>
            </a:r>
          </a:p>
          <a:p>
            <a:r>
              <a:rPr lang="en-US" dirty="0"/>
              <a:t>position must be 1.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81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38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19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00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81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2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43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724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105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Example: let's try the MSB-2 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6118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9928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24384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25908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19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200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81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62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 rot="10800000">
            <a:off x="2438400" y="34290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791200" y="3200400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24200" y="4876800"/>
            <a:ext cx="44807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0 - we are done.</a:t>
            </a:r>
          </a:p>
          <a:p>
            <a:endParaRPr lang="en-US" dirty="0"/>
          </a:p>
          <a:p>
            <a:r>
              <a:rPr lang="en-US" dirty="0"/>
              <a:t>This means that the q-bit for the MSB-2</a:t>
            </a:r>
          </a:p>
          <a:p>
            <a:r>
              <a:rPr lang="en-US" dirty="0"/>
              <a:t>position must be 1, all other positions</a:t>
            </a:r>
          </a:p>
          <a:p>
            <a:r>
              <a:rPr lang="en-US" dirty="0"/>
              <a:t>must be 0.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81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38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19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00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81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2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43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724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105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0040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8140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6240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4340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 rot="10800000">
            <a:off x="2438400" y="4278868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791200" y="40502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438400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811294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184188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57082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929976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302870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75764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048658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Example: let's try the MSB-2 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6118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9928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24384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25908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19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200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81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62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 rot="10800000">
            <a:off x="2438400" y="34290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791200" y="3200400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24200" y="4876800"/>
            <a:ext cx="44807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0 - we are done.</a:t>
            </a:r>
          </a:p>
          <a:p>
            <a:endParaRPr lang="en-US" dirty="0"/>
          </a:p>
          <a:p>
            <a:r>
              <a:rPr lang="en-US" dirty="0"/>
              <a:t>This means that the q-bit for the MSB-2</a:t>
            </a:r>
          </a:p>
          <a:p>
            <a:r>
              <a:rPr lang="en-US" dirty="0"/>
              <a:t>position must be 1, all other positions</a:t>
            </a:r>
          </a:p>
          <a:p>
            <a:r>
              <a:rPr lang="en-US" dirty="0"/>
              <a:t>must be 0.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81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38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19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00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81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2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43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724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105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0040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8140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6240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4340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 rot="10800000">
            <a:off x="2438400" y="4278868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791200" y="40502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438400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811294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184188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57082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929976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302870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75764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048658" y="4355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Let's go back two steps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6118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9928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1981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24384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25908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19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200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81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62400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 rot="10800000">
            <a:off x="2438400" y="34290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791200" y="3200400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814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38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19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00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81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2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43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724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105400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96000" y="1905000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Intermediate quotient Q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562600" y="3733800"/>
            <a:ext cx="256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Intermediate dividend</a:t>
            </a:r>
          </a:p>
          <a:p>
            <a:r>
              <a:rPr lang="en-US" dirty="0">
                <a:solidFill>
                  <a:schemeClr val="accent2"/>
                </a:solidFill>
              </a:rPr>
              <a:t>= REMAINDER 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338786" y="1134934"/>
            <a:ext cx="1197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Divider D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 rot="10800000" flipV="1">
            <a:off x="5486400" y="1371600"/>
            <a:ext cx="83820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10" idx="3"/>
          </p:cNvCxnSpPr>
          <p:nvPr/>
        </p:nvCxnSpPr>
        <p:spPr bwMode="auto">
          <a:xfrm rot="10800000" flipV="1">
            <a:off x="4275306" y="2057400"/>
            <a:ext cx="1820694" cy="1084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rot="10800000">
            <a:off x="4572000" y="3886200"/>
            <a:ext cx="1287294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838200" y="4572000"/>
            <a:ext cx="7451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There is a well defined relation</a:t>
            </a:r>
          </a:p>
          <a:p>
            <a:r>
              <a:rPr lang="en-US" dirty="0"/>
              <a:t>between the dividend Y, divider D, remainder R and the Quotient Q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429000" y="5334000"/>
            <a:ext cx="188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= D x </a:t>
            </a:r>
            <a:r>
              <a:rPr lang="en-US" dirty="0" err="1"/>
              <a:t>Q</a:t>
            </a:r>
            <a:r>
              <a:rPr lang="en-US" baseline="-25000" dirty="0" err="1"/>
              <a:t>n</a:t>
            </a:r>
            <a:r>
              <a:rPr lang="en-US" dirty="0"/>
              <a:t> + 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endParaRPr lang="en-US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6019800" y="2590800"/>
            <a:ext cx="137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Dividend Y</a:t>
            </a:r>
          </a:p>
        </p:txBody>
      </p:sp>
      <p:cxnSp>
        <p:nvCxnSpPr>
          <p:cNvPr id="52" name="Straight Arrow Connector 51"/>
          <p:cNvCxnSpPr>
            <a:stCxn id="51" idx="1"/>
          </p:cNvCxnSpPr>
          <p:nvPr/>
        </p:nvCxnSpPr>
        <p:spPr bwMode="auto">
          <a:xfrm rot="10800000">
            <a:off x="5486400" y="2743200"/>
            <a:ext cx="533400" cy="322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286000" y="60198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Quotient at step 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953000" y="6019800"/>
            <a:ext cx="239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Remainder at step n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16200000" flipH="1">
            <a:off x="4991100" y="5753100"/>
            <a:ext cx="3048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rot="5400000">
            <a:off x="4267200" y="5791200"/>
            <a:ext cx="3048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697346" cy="426142"/>
          </a:xfrm>
        </p:spPr>
        <p:txBody>
          <a:bodyPr/>
          <a:lstStyle/>
          <a:p>
            <a:r>
              <a:rPr lang="en-US" dirty="0"/>
              <a:t>Dividend/Divider, Quotient, Remainder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Indeed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124200" y="2281535"/>
            <a:ext cx="188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= D x </a:t>
            </a:r>
            <a:r>
              <a:rPr lang="en-US" dirty="0" err="1"/>
              <a:t>Q</a:t>
            </a:r>
            <a:r>
              <a:rPr lang="en-US" baseline="-25000" dirty="0" err="1"/>
              <a:t>n</a:t>
            </a:r>
            <a:r>
              <a:rPr lang="en-US" dirty="0"/>
              <a:t> + 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endParaRPr lang="en-US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10668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954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5240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7526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9812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2098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4384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6670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2766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5052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7338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9624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708188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9448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1734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4020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638800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3164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536988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7736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0022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2308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4594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6880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916694" y="313140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957281" y="3143071"/>
            <a:ext cx="31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=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328881" y="3143071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929081" y="3143071"/>
            <a:ext cx="31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+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2100540" y="3805535"/>
            <a:ext cx="5519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180   =        15      X        8      +       60</a:t>
            </a:r>
          </a:p>
        </p:txBody>
      </p:sp>
      <p:cxnSp>
        <p:nvCxnSpPr>
          <p:cNvPr id="117" name="Straight Arrow Connector 116"/>
          <p:cNvCxnSpPr/>
          <p:nvPr/>
        </p:nvCxnSpPr>
        <p:spPr bwMode="auto">
          <a:xfrm rot="10800000" flipV="1">
            <a:off x="2209800" y="2662535"/>
            <a:ext cx="9144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 rot="16200000" flipH="1">
            <a:off x="3543300" y="2853035"/>
            <a:ext cx="4572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endCxn id="89" idx="0"/>
          </p:cNvCxnSpPr>
          <p:nvPr/>
        </p:nvCxnSpPr>
        <p:spPr bwMode="auto">
          <a:xfrm>
            <a:off x="4267200" y="2662535"/>
            <a:ext cx="1062747" cy="4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>
            <a:off x="4953000" y="2662535"/>
            <a:ext cx="22860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697346" cy="426142"/>
          </a:xfrm>
        </p:spPr>
        <p:txBody>
          <a:bodyPr/>
          <a:lstStyle/>
          <a:p>
            <a:r>
              <a:rPr lang="en-US" dirty="0"/>
              <a:t>Dividend/Divider, Quotient, Remainder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716093"/>
          </a:xfrm>
        </p:spPr>
        <p:txBody>
          <a:bodyPr/>
          <a:lstStyle/>
          <a:p>
            <a:r>
              <a:rPr lang="en-US" dirty="0"/>
              <a:t>For an n-bit Dividend Y, an n-bit Divider D, an n-bit Quotient Q, and a Remainder R we can write: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96225" y="1905000"/>
            <a:ext cx="2741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2400" baseline="30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/>
              <a:t>x Y = D x Q + R</a:t>
            </a:r>
            <a:endParaRPr lang="en-US" sz="2400" baseline="-250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4648200" y="2438400"/>
            <a:ext cx="9144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648200" y="2743200"/>
            <a:ext cx="346601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The </a:t>
            </a:r>
            <a:r>
              <a:rPr lang="en-US" dirty="0" err="1">
                <a:solidFill>
                  <a:schemeClr val="accent2"/>
                </a:solidFill>
              </a:rPr>
              <a:t>lsb</a:t>
            </a:r>
            <a:r>
              <a:rPr lang="en-US" dirty="0">
                <a:solidFill>
                  <a:schemeClr val="accent2"/>
                </a:solidFill>
              </a:rPr>
              <a:t> weight of Q </a:t>
            </a:r>
          </a:p>
          <a:p>
            <a:r>
              <a:rPr lang="en-US" dirty="0">
                <a:solidFill>
                  <a:schemeClr val="accent2"/>
                </a:solidFill>
              </a:rPr>
              <a:t>equals 2</a:t>
            </a:r>
            <a:r>
              <a:rPr lang="en-US" baseline="30000" dirty="0">
                <a:solidFill>
                  <a:schemeClr val="accent2"/>
                </a:solidFill>
              </a:rPr>
              <a:t>-n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i.e. the Q 'absorbs' the 2</a:t>
            </a:r>
            <a:r>
              <a:rPr lang="en-US" baseline="30000" dirty="0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 and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the </a:t>
            </a:r>
            <a:r>
              <a:rPr lang="en-US" dirty="0" err="1">
                <a:solidFill>
                  <a:schemeClr val="accent2"/>
                </a:solidFill>
              </a:rPr>
              <a:t>lsb</a:t>
            </a:r>
            <a:r>
              <a:rPr lang="en-US" dirty="0">
                <a:solidFill>
                  <a:schemeClr val="accent2"/>
                </a:solidFill>
              </a:rPr>
              <a:t> weight of Q needs</a:t>
            </a:r>
          </a:p>
          <a:p>
            <a:r>
              <a:rPr lang="en-US" dirty="0">
                <a:solidFill>
                  <a:schemeClr val="accent2"/>
                </a:solidFill>
              </a:rPr>
              <a:t>to decrease to keep the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expression balanced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 rot="10800000" flipV="1">
            <a:off x="3581401" y="2438400"/>
            <a:ext cx="488013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rot="5400000">
            <a:off x="3253907" y="2461094"/>
            <a:ext cx="381000" cy="183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15025" y="2743200"/>
            <a:ext cx="3018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lsb</a:t>
            </a:r>
            <a:r>
              <a:rPr lang="en-US" dirty="0"/>
              <a:t> weight of Q and R</a:t>
            </a:r>
          </a:p>
          <a:p>
            <a:r>
              <a:rPr lang="en-US" dirty="0"/>
              <a:t>equals 1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697346" cy="426142"/>
          </a:xfrm>
        </p:spPr>
        <p:txBody>
          <a:bodyPr/>
          <a:lstStyle/>
          <a:p>
            <a:r>
              <a:rPr lang="en-US" dirty="0"/>
              <a:t>Dividend/Divider, Quotient, Remainder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716093"/>
          </a:xfrm>
        </p:spPr>
        <p:txBody>
          <a:bodyPr/>
          <a:lstStyle/>
          <a:p>
            <a:r>
              <a:rPr lang="en-US" dirty="0"/>
              <a:t>For an n-bit Dividend Y, an n-bit Divider D, an n-bit Quotient Q, and a Remainder R we can write: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96225" y="1905000"/>
            <a:ext cx="2741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baseline="30000" dirty="0"/>
              <a:t>n</a:t>
            </a:r>
            <a:r>
              <a:rPr lang="en-US" sz="2400" dirty="0"/>
              <a:t> x Y = D x Q + R</a:t>
            </a:r>
            <a:endParaRPr lang="en-US" sz="2400" baseline="-250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4724400" y="2362200"/>
            <a:ext cx="1172225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906025" y="3429000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lsb</a:t>
            </a:r>
            <a:r>
              <a:rPr lang="en-US" dirty="0"/>
              <a:t> weight of Q </a:t>
            </a:r>
          </a:p>
          <a:p>
            <a:r>
              <a:rPr lang="en-US" dirty="0"/>
              <a:t>equals 2</a:t>
            </a:r>
            <a:r>
              <a:rPr lang="en-US" baseline="30000" dirty="0"/>
              <a:t>-n</a:t>
            </a:r>
            <a:r>
              <a:rPr lang="en-US" dirty="0"/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 rot="5400000">
            <a:off x="3116119" y="2475706"/>
            <a:ext cx="990600" cy="9159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rot="5400000">
            <a:off x="2658919" y="2475706"/>
            <a:ext cx="990600" cy="763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15025" y="3468469"/>
            <a:ext cx="3018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lsb</a:t>
            </a:r>
            <a:r>
              <a:rPr lang="en-US" dirty="0"/>
              <a:t> weight of Q and R</a:t>
            </a:r>
          </a:p>
          <a:p>
            <a:r>
              <a:rPr lang="en-US" dirty="0"/>
              <a:t>equals 1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2957" y="4267200"/>
            <a:ext cx="6684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2"/>
                </a:solidFill>
              </a:rPr>
              <a:t>Example: Find 8 / 15 on 8 bits of precision for Q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38400" y="4850249"/>
            <a:ext cx="39372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Y = 8, D = 15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8 / 15 = 0.5333333...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accent2"/>
                </a:solidFill>
              </a:rPr>
              <a:t>Q = </a:t>
            </a:r>
            <a:r>
              <a:rPr lang="en-US" sz="2000" dirty="0" err="1">
                <a:solidFill>
                  <a:schemeClr val="accent2"/>
                </a:solidFill>
              </a:rPr>
              <a:t>int</a:t>
            </a:r>
            <a:r>
              <a:rPr lang="en-US" sz="2000" dirty="0">
                <a:solidFill>
                  <a:schemeClr val="accent2"/>
                </a:solidFill>
              </a:rPr>
              <a:t> (0.533333... x 256) = 136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R = (8 x 256 - 136 x 15) = 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697346" cy="426142"/>
          </a:xfrm>
        </p:spPr>
        <p:txBody>
          <a:bodyPr/>
          <a:lstStyle/>
          <a:p>
            <a:r>
              <a:rPr lang="en-US" dirty="0"/>
              <a:t>Dividend/Divider, Quotient, Remainder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716093"/>
          </a:xfrm>
        </p:spPr>
        <p:txBody>
          <a:bodyPr/>
          <a:lstStyle/>
          <a:p>
            <a:r>
              <a:rPr lang="en-US" dirty="0"/>
              <a:t>For an n-bit Dividend Y, an n-bit Divider D, an n-bit Quotient Q, and a Remainder R we can write: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96225" y="1905000"/>
            <a:ext cx="2741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baseline="30000" dirty="0"/>
              <a:t>n</a:t>
            </a:r>
            <a:r>
              <a:rPr lang="en-US" sz="2400" dirty="0"/>
              <a:t> x Y = D x Q + </a:t>
            </a:r>
            <a:r>
              <a:rPr lang="en-US" sz="2400" dirty="0">
                <a:solidFill>
                  <a:schemeClr val="accent2"/>
                </a:solidFill>
              </a:rPr>
              <a:t>R</a:t>
            </a:r>
            <a:endParaRPr lang="en-US" sz="2400" baseline="-25000" dirty="0">
              <a:solidFill>
                <a:schemeClr val="accent2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4724400" y="2362200"/>
            <a:ext cx="1172225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906025" y="3429000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lsb</a:t>
            </a:r>
            <a:r>
              <a:rPr lang="en-US" dirty="0"/>
              <a:t> weight of Q </a:t>
            </a:r>
          </a:p>
          <a:p>
            <a:r>
              <a:rPr lang="en-US" dirty="0"/>
              <a:t>equals 2</a:t>
            </a:r>
            <a:r>
              <a:rPr lang="en-US" baseline="30000" dirty="0"/>
              <a:t>-n</a:t>
            </a:r>
            <a:r>
              <a:rPr lang="en-US" dirty="0"/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 rot="5400000">
            <a:off x="3116119" y="2475706"/>
            <a:ext cx="990600" cy="9159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rot="5400000">
            <a:off x="2658919" y="2475706"/>
            <a:ext cx="990600" cy="763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15025" y="3468469"/>
            <a:ext cx="3018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lsb</a:t>
            </a:r>
            <a:r>
              <a:rPr lang="en-US" dirty="0"/>
              <a:t> weight of Q and R</a:t>
            </a:r>
          </a:p>
          <a:p>
            <a:r>
              <a:rPr lang="en-US" dirty="0"/>
              <a:t>equals 1 </a:t>
            </a:r>
          </a:p>
        </p:txBody>
      </p:sp>
      <p:cxnSp>
        <p:nvCxnSpPr>
          <p:cNvPr id="13" name="Straight Arrow Connector 12"/>
          <p:cNvCxnSpPr>
            <a:stCxn id="50" idx="3"/>
          </p:cNvCxnSpPr>
          <p:nvPr/>
        </p:nvCxnSpPr>
        <p:spPr bwMode="auto">
          <a:xfrm>
            <a:off x="5437746" y="2135833"/>
            <a:ext cx="1115454" cy="1501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172200" y="1981200"/>
            <a:ext cx="201529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1" dirty="0">
                <a:solidFill>
                  <a:schemeClr val="accent2"/>
                </a:solidFill>
              </a:rPr>
              <a:t>Note that</a:t>
            </a:r>
          </a:p>
          <a:p>
            <a:r>
              <a:rPr lang="en-US" sz="1400" b="0" i="1" dirty="0">
                <a:solidFill>
                  <a:schemeClr val="accent2"/>
                </a:solidFill>
              </a:rPr>
              <a:t>0 &lt; R &lt; D,</a:t>
            </a:r>
          </a:p>
          <a:p>
            <a:r>
              <a:rPr lang="en-US" sz="1400" b="0" i="1" dirty="0">
                <a:solidFill>
                  <a:schemeClr val="accent2"/>
                </a:solidFill>
              </a:rPr>
              <a:t>otherwise, Q would</a:t>
            </a:r>
          </a:p>
          <a:p>
            <a:r>
              <a:rPr lang="en-US" sz="1400" b="0" i="1" dirty="0">
                <a:solidFill>
                  <a:schemeClr val="accent2"/>
                </a:solidFill>
              </a:rPr>
              <a:t>be one higher.</a:t>
            </a:r>
          </a:p>
          <a:p>
            <a:r>
              <a:rPr lang="en-US" sz="1400" b="0" i="1" dirty="0">
                <a:solidFill>
                  <a:schemeClr val="accent2"/>
                </a:solidFill>
              </a:rPr>
              <a:t>Thus, R is at most n bit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72957" y="4267200"/>
            <a:ext cx="6684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2"/>
                </a:solidFill>
              </a:rPr>
              <a:t>Example: Find 8 / 15 on 8 bits of precision for Q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38400" y="4850249"/>
            <a:ext cx="39372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Y = 8, D = 15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8 / 15 = 0.5333333...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accent2"/>
                </a:solidFill>
              </a:rPr>
              <a:t>Q = </a:t>
            </a:r>
            <a:r>
              <a:rPr lang="en-US" sz="2000" dirty="0" err="1">
                <a:solidFill>
                  <a:schemeClr val="accent2"/>
                </a:solidFill>
              </a:rPr>
              <a:t>int</a:t>
            </a:r>
            <a:r>
              <a:rPr lang="en-US" sz="2000" dirty="0">
                <a:solidFill>
                  <a:schemeClr val="accent2"/>
                </a:solidFill>
              </a:rPr>
              <a:t> (0.533333... x 256) = 136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R = (8 x 256 - 136 x 15) = 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1726435" cy="426142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2307298"/>
          </a:xfrm>
        </p:spPr>
        <p:txBody>
          <a:bodyPr/>
          <a:lstStyle/>
          <a:p>
            <a:r>
              <a:rPr lang="en-US" dirty="0"/>
              <a:t>Division algorithms/architectures</a:t>
            </a:r>
          </a:p>
          <a:p>
            <a:pPr lvl="1"/>
            <a:r>
              <a:rPr lang="en-US" dirty="0"/>
              <a:t>Division as an 'inverted' multiplication</a:t>
            </a:r>
          </a:p>
          <a:p>
            <a:pPr lvl="1"/>
            <a:r>
              <a:rPr lang="en-US" dirty="0"/>
              <a:t>Division one digit at-a-time: digit-recurrence</a:t>
            </a:r>
          </a:p>
          <a:p>
            <a:pPr lvl="1"/>
            <a:r>
              <a:rPr lang="en-US" dirty="0"/>
              <a:t>The restoring divider algorithm</a:t>
            </a:r>
          </a:p>
          <a:p>
            <a:pPr lvl="1"/>
            <a:r>
              <a:rPr lang="en-US" dirty="0"/>
              <a:t>The non-restoring divider algorithm</a:t>
            </a:r>
          </a:p>
          <a:p>
            <a:pPr lvl="1"/>
            <a:r>
              <a:rPr lang="en-US" dirty="0"/>
              <a:t>Designing the non-restoring divider architecture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564571" cy="426142"/>
          </a:xfrm>
        </p:spPr>
        <p:txBody>
          <a:bodyPr/>
          <a:lstStyle/>
          <a:p>
            <a:r>
              <a:rPr lang="en-US" dirty="0"/>
              <a:t>Let's use this relationship for a 1-bit divider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1288558"/>
          </a:xfrm>
        </p:spPr>
        <p:txBody>
          <a:bodyPr/>
          <a:lstStyle/>
          <a:p>
            <a:r>
              <a:rPr lang="en-US" dirty="0"/>
              <a:t>Assume that we are looking for a 1-bit quotient</a:t>
            </a:r>
          </a:p>
          <a:p>
            <a:r>
              <a:rPr lang="en-US" dirty="0"/>
              <a:t>The 1-bit quotient q, remainder R, dividend Y and divider D are related as follows: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3352800"/>
            <a:ext cx="2650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 x Y = D  x q + R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4267200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n bit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4273154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n bit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67200" y="4270177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1 bit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1100" y="4267200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2"/>
                </a:solidFill>
              </a:rPr>
              <a:t>n bit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5400000">
            <a:off x="3086100" y="3924300"/>
            <a:ext cx="457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5" name="Straight Connector 14"/>
          <p:cNvCxnSpPr>
            <a:endCxn id="10" idx="0"/>
          </p:cNvCxnSpPr>
          <p:nvPr/>
        </p:nvCxnSpPr>
        <p:spPr bwMode="auto">
          <a:xfrm rot="16200000" flipH="1">
            <a:off x="3718766" y="3977434"/>
            <a:ext cx="463154" cy="1282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4327451" y="4025627"/>
            <a:ext cx="460177" cy="289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4813573" y="4025627"/>
            <a:ext cx="460177" cy="289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600200" y="5486400"/>
            <a:ext cx="5801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/>
              <a:t>q = {0, 1}, corresponding to a real</a:t>
            </a:r>
            <a:r>
              <a:rPr lang="en-US" sz="2000" b="0" baseline="-25000"/>
              <a:t> </a:t>
            </a:r>
            <a:r>
              <a:rPr lang="en-US" sz="2000" b="0"/>
              <a:t>value of {0, 0.5}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258123" cy="426142"/>
          </a:xfrm>
        </p:spPr>
        <p:txBody>
          <a:bodyPr/>
          <a:lstStyle/>
          <a:p>
            <a:r>
              <a:rPr lang="en-US"/>
              <a:t>1-bit divider: How do we choose q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716093"/>
          </a:xfrm>
        </p:spPr>
        <p:txBody>
          <a:bodyPr/>
          <a:lstStyle/>
          <a:p>
            <a:r>
              <a:rPr lang="en-US"/>
              <a:t>Since </a:t>
            </a:r>
            <a:r>
              <a:rPr lang="en-US" dirty="0"/>
              <a:t>we don't know q nor R, we will just assume q is 1, and make a trial subtraction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27146" y="1828800"/>
            <a:ext cx="1959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 x Y - D = R</a:t>
            </a:r>
            <a:endParaRPr lang="en-US" sz="2400" baseline="-25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09600" y="2514600"/>
            <a:ext cx="7848600" cy="12700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lang="en-US" sz="2400" b="0" kern="0" dirty="0">
                <a:latin typeface="+mn-lt"/>
              </a:rPr>
              <a:t>If this relationship is correct, the subtraction should yield a positive result (since we want R to be positive). </a:t>
            </a:r>
            <a:r>
              <a:rPr lang="en-US" sz="2000" b="0" kern="0" dirty="0">
                <a:latin typeface="+mn-lt"/>
              </a:rPr>
              <a:t>If we would work with unsigned numbers, the subtraction should not cause overflow.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2200" y="4114800"/>
            <a:ext cx="4120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 x Y - D must</a:t>
            </a:r>
            <a:r>
              <a:rPr lang="en-US" sz="2400" b="0" dirty="0"/>
              <a:t> </a:t>
            </a:r>
            <a:r>
              <a:rPr lang="en-US" sz="2400" dirty="0"/>
              <a:t>be &gt; 0</a:t>
            </a:r>
          </a:p>
          <a:p>
            <a:r>
              <a:rPr lang="en-US" sz="2400" dirty="0"/>
              <a:t>or</a:t>
            </a:r>
          </a:p>
          <a:p>
            <a:r>
              <a:rPr lang="en-US" sz="2400" dirty="0"/>
              <a:t>2 x Y - D must not overflow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2165657" cy="426142"/>
          </a:xfrm>
        </p:spPr>
        <p:txBody>
          <a:bodyPr/>
          <a:lstStyle/>
          <a:p>
            <a:r>
              <a:rPr lang="en-US" dirty="0"/>
              <a:t>1-bit divider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After trial subtraction, if the relationship is true, then: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1447800"/>
            <a:ext cx="20442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q = 1</a:t>
            </a:r>
          </a:p>
          <a:p>
            <a:pPr algn="l"/>
            <a:r>
              <a:rPr lang="en-US" sz="2400" dirty="0"/>
              <a:t>R = 2 x Y - D </a:t>
            </a:r>
            <a:endParaRPr lang="en-US" sz="2400" baseline="-25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09600" y="2514600"/>
            <a:ext cx="7848600" cy="7160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lang="en-US" sz="2400" b="0" kern="0" dirty="0">
                <a:latin typeface="+mn-lt"/>
              </a:rPr>
              <a:t>After trial subtraction, if this relationship is not true, then: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3124200"/>
            <a:ext cx="16338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q = 0</a:t>
            </a:r>
          </a:p>
          <a:p>
            <a:pPr algn="l"/>
            <a:r>
              <a:rPr lang="en-US" sz="2400" dirty="0"/>
              <a:t>R = 2 x Y  </a:t>
            </a:r>
            <a:endParaRPr lang="en-US" sz="2400" baseline="-25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4572000"/>
            <a:ext cx="7848600" cy="15286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tabLst/>
              <a:defRPr/>
            </a:pP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Example: a 1-bit division of 4 (Y) by 6 (D):</a:t>
            </a:r>
          </a:p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tabLst/>
              <a:defRPr/>
            </a:pP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2 x 4 </a:t>
            </a:r>
            <a:r>
              <a:rPr lang="en-US" sz="2400" b="0" kern="0">
                <a:solidFill>
                  <a:schemeClr val="accent2"/>
                </a:solidFill>
                <a:latin typeface="+mn-lt"/>
              </a:rPr>
              <a:t>- 6 x 1 </a:t>
            </a: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= 2</a:t>
            </a:r>
          </a:p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tabLst/>
              <a:defRPr/>
            </a:pP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This is &gt; 0, so q = 1 and R = 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2165657" cy="426142"/>
          </a:xfrm>
        </p:spPr>
        <p:txBody>
          <a:bodyPr/>
          <a:lstStyle/>
          <a:p>
            <a:r>
              <a:rPr lang="en-US" dirty="0"/>
              <a:t>1-bit divider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1447800"/>
            <a:ext cx="20442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q = 1</a:t>
            </a:r>
          </a:p>
          <a:p>
            <a:pPr algn="l"/>
            <a:r>
              <a:rPr lang="en-US" sz="2400" dirty="0"/>
              <a:t>R = 2 x Y - D </a:t>
            </a:r>
            <a:endParaRPr lang="en-US" sz="24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3124200"/>
            <a:ext cx="16338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q = 0</a:t>
            </a:r>
          </a:p>
          <a:p>
            <a:pPr algn="l"/>
            <a:r>
              <a:rPr lang="en-US" sz="2400" dirty="0"/>
              <a:t>R = 2 x Y  </a:t>
            </a:r>
            <a:endParaRPr lang="en-US" sz="2400" baseline="-25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4572000"/>
            <a:ext cx="7848600" cy="2101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tabLst/>
              <a:defRPr/>
            </a:pP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Example 2: a 1-bit division of 2 (Y) by 6 (D):</a:t>
            </a:r>
          </a:p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tabLst/>
              <a:defRPr/>
            </a:pP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2 x 2 </a:t>
            </a:r>
            <a:r>
              <a:rPr lang="en-US" sz="2400" b="0" kern="0">
                <a:solidFill>
                  <a:schemeClr val="accent2"/>
                </a:solidFill>
                <a:latin typeface="+mn-lt"/>
              </a:rPr>
              <a:t>- 6 x 1 </a:t>
            </a: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= -2, this is &lt; 0</a:t>
            </a:r>
          </a:p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tabLst/>
              <a:defRPr/>
            </a:pP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In unsigned arithmetic, we would find 4 - 6 = overflow</a:t>
            </a:r>
          </a:p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tabLst/>
              <a:defRPr/>
            </a:pP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Thus q = 0 and R = 4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After trial subtraction, if the relationship is true, then: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2514600"/>
            <a:ext cx="7848600" cy="7160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lang="en-US" sz="2400" b="0" kern="0" dirty="0">
                <a:latin typeface="+mn-lt"/>
              </a:rPr>
              <a:t>After trial subtraction, if this relationship is not true, then: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1922" cy="426142"/>
          </a:xfrm>
        </p:spPr>
        <p:txBody>
          <a:bodyPr/>
          <a:lstStyle/>
          <a:p>
            <a:r>
              <a:rPr lang="en-US" dirty="0"/>
              <a:t>Extend to an n-bit divider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Use the 1-bit divider in a </a:t>
            </a:r>
            <a:r>
              <a:rPr lang="en-US" b="1" i="1" dirty="0">
                <a:solidFill>
                  <a:srgbClr val="FF0000"/>
                </a:solidFill>
              </a:rPr>
              <a:t>digit-recurrence</a:t>
            </a:r>
            <a:r>
              <a:rPr lang="en-US" b="1" dirty="0">
                <a:solidFill>
                  <a:srgbClr val="FF0000"/>
                </a:solidFill>
              </a:rPr>
              <a:t> formula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9258" y="2819400"/>
            <a:ext cx="2044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= 2 x Y - D </a:t>
            </a:r>
            <a:endParaRPr lang="en-US" sz="2400" baseline="-250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3507858" y="3276600"/>
            <a:ext cx="9906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23" idx="2"/>
          </p:cNvCxnSpPr>
          <p:nvPr/>
        </p:nvCxnSpPr>
        <p:spPr bwMode="auto">
          <a:xfrm rot="16200000" flipH="1">
            <a:off x="3591590" y="1912532"/>
            <a:ext cx="697468" cy="11162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362200" y="1752600"/>
            <a:ext cx="203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Initial Dividend 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43600" y="2895600"/>
            <a:ext cx="1941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=&gt; Determine</a:t>
            </a:r>
          </a:p>
          <a:p>
            <a:pPr algn="l"/>
            <a:r>
              <a:rPr lang="en-US" dirty="0"/>
              <a:t>      First bit of Q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43600" y="4050268"/>
            <a:ext cx="2274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=&gt; Determine</a:t>
            </a:r>
          </a:p>
          <a:p>
            <a:pPr algn="l"/>
            <a:r>
              <a:rPr lang="en-US" dirty="0"/>
              <a:t>     Second bit of Q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0496" y="3962400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R from first bit</a:t>
            </a:r>
          </a:p>
          <a:p>
            <a:r>
              <a:rPr lang="en-US" dirty="0"/>
              <a:t>as Y for second bit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79258" y="4038600"/>
            <a:ext cx="2044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= 2 x Y - D </a:t>
            </a:r>
            <a:endParaRPr lang="en-US" sz="2400" baseline="-250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507858" y="4535269"/>
            <a:ext cx="9906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413946" y="5221069"/>
            <a:ext cx="2634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R from second bit</a:t>
            </a:r>
          </a:p>
          <a:p>
            <a:r>
              <a:rPr lang="en-US" dirty="0"/>
              <a:t>as Y for third bit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79258" y="5297269"/>
            <a:ext cx="2044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= 2 x Y - D </a:t>
            </a:r>
            <a:endParaRPr lang="en-US" sz="24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5943600" y="533400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=&gt; Determine</a:t>
            </a:r>
          </a:p>
          <a:p>
            <a:pPr algn="l"/>
            <a:r>
              <a:rPr lang="en-US" dirty="0"/>
              <a:t>     Third bit of Q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3584058" y="5715000"/>
            <a:ext cx="9906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20" idx="2"/>
          </p:cNvCxnSpPr>
          <p:nvPr/>
        </p:nvCxnSpPr>
        <p:spPr bwMode="auto">
          <a:xfrm rot="5400000">
            <a:off x="4865607" y="2209326"/>
            <a:ext cx="697470" cy="5226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876800" y="1752600"/>
            <a:ext cx="1197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Divider 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578450" cy="426142"/>
          </a:xfrm>
        </p:spPr>
        <p:txBody>
          <a:bodyPr/>
          <a:lstStyle/>
          <a:p>
            <a:r>
              <a:rPr lang="en-US" dirty="0"/>
              <a:t>Example 2/7 on 4 bit precision 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Y = </a:t>
            </a:r>
            <a:r>
              <a:rPr lang="en-US" dirty="0">
                <a:solidFill>
                  <a:schemeClr val="accent2"/>
                </a:solidFill>
              </a:rPr>
              <a:t>2</a:t>
            </a:r>
            <a:r>
              <a:rPr lang="en-US" dirty="0"/>
              <a:t>, D = </a:t>
            </a:r>
            <a:r>
              <a:rPr lang="en-US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02236" y="1600200"/>
            <a:ext cx="173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x 2 - 7&lt; 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1600200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009900"/>
                </a:solidFill>
              </a:rPr>
              <a:t>Q - bit =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93477" y="2281535"/>
            <a:ext cx="1816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x 4 - 7 =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281535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009900"/>
                </a:solidFill>
              </a:rPr>
              <a:t>Q - bit =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2962870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009900"/>
                </a:solidFill>
              </a:rPr>
              <a:t>Q - bit =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3644205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009900"/>
                </a:solidFill>
              </a:rPr>
              <a:t>Q - bit = 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93477" y="2895600"/>
            <a:ext cx="1816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x 1 - 7 &lt; 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48540" y="4267200"/>
            <a:ext cx="92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R = </a:t>
            </a:r>
            <a:r>
              <a:rPr lang="en-US" sz="2400" b="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5400" y="48006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So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09800" y="5257800"/>
            <a:ext cx="2638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</a:t>
            </a:r>
            <a:r>
              <a:rPr lang="en-US" sz="2400" b="0" baseline="30000" dirty="0"/>
              <a:t>4</a:t>
            </a:r>
            <a:r>
              <a:rPr lang="en-US" sz="2400" b="0" dirty="0"/>
              <a:t> x </a:t>
            </a:r>
            <a:r>
              <a:rPr lang="en-US" sz="2400" b="0" dirty="0">
                <a:solidFill>
                  <a:schemeClr val="accent2"/>
                </a:solidFill>
              </a:rPr>
              <a:t>2</a:t>
            </a:r>
            <a:r>
              <a:rPr lang="en-US" sz="2400" b="0" dirty="0"/>
              <a:t> = </a:t>
            </a:r>
            <a:r>
              <a:rPr lang="en-US" sz="2400" b="0" dirty="0">
                <a:solidFill>
                  <a:schemeClr val="accent1"/>
                </a:solidFill>
              </a:rPr>
              <a:t>7</a:t>
            </a:r>
            <a:r>
              <a:rPr lang="en-US" sz="2400" b="0" dirty="0"/>
              <a:t> X </a:t>
            </a:r>
            <a:r>
              <a:rPr lang="en-US" sz="2400" b="0" dirty="0">
                <a:solidFill>
                  <a:srgbClr val="009900"/>
                </a:solidFill>
              </a:rPr>
              <a:t>4</a:t>
            </a:r>
            <a:r>
              <a:rPr lang="en-US" sz="2400" b="0" dirty="0"/>
              <a:t> + </a:t>
            </a:r>
            <a:r>
              <a:rPr lang="en-US" sz="2400" b="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7400" y="5786735"/>
            <a:ext cx="2420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     32    = 28 + 4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rot="16200000" flipH="1">
            <a:off x="2286000" y="2057400"/>
            <a:ext cx="3048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16200000" flipH="1">
            <a:off x="2324100" y="2705100"/>
            <a:ext cx="3048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16200000" flipH="1">
            <a:off x="2286000" y="3352800"/>
            <a:ext cx="3810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057400" y="3657600"/>
            <a:ext cx="173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x 2 - 7&lt; 0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2743200" y="4114800"/>
            <a:ext cx="25908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971800" y="50570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46542" y="5057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79942" y="50570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13342" y="5057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578450" cy="426142"/>
          </a:xfrm>
        </p:spPr>
        <p:txBody>
          <a:bodyPr/>
          <a:lstStyle/>
          <a:p>
            <a:r>
              <a:rPr lang="en-US" dirty="0"/>
              <a:t>Example 2/7 on 4 bit precision 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Y = 2, D = 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9585" y="15240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So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76400" y="3733800"/>
            <a:ext cx="31630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The real Q (</a:t>
            </a:r>
            <a:r>
              <a:rPr lang="en-US" sz="2400" b="0" dirty="0" err="1"/>
              <a:t>unscaled</a:t>
            </a:r>
            <a:r>
              <a:rPr lang="en-US" sz="2400" b="0" dirty="0"/>
              <a:t>)</a:t>
            </a:r>
          </a:p>
          <a:p>
            <a:r>
              <a:rPr lang="en-US" sz="2400" b="0" dirty="0"/>
              <a:t>would be: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14755" y="3810000"/>
            <a:ext cx="1133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/>
              <a:t>4 / 2</a:t>
            </a:r>
            <a:r>
              <a:rPr lang="en-US" sz="3200" b="0" baseline="30000" dirty="0"/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600" y="4800600"/>
            <a:ext cx="3966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Indeed, 2/7 = 0.2857 ~ 0.25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95600" y="2057400"/>
            <a:ext cx="2638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</a:t>
            </a:r>
            <a:r>
              <a:rPr lang="en-US" sz="2400" b="0" baseline="30000" dirty="0"/>
              <a:t>4</a:t>
            </a:r>
            <a:r>
              <a:rPr lang="en-US" sz="2400" b="0" dirty="0"/>
              <a:t> x </a:t>
            </a:r>
            <a:r>
              <a:rPr lang="en-US" sz="2400" b="0" dirty="0">
                <a:solidFill>
                  <a:schemeClr val="accent2"/>
                </a:solidFill>
              </a:rPr>
              <a:t>2</a:t>
            </a:r>
            <a:r>
              <a:rPr lang="en-US" sz="2400" b="0" dirty="0"/>
              <a:t> = </a:t>
            </a:r>
            <a:r>
              <a:rPr lang="en-US" sz="2400" b="0" dirty="0">
                <a:solidFill>
                  <a:schemeClr val="accent1"/>
                </a:solidFill>
              </a:rPr>
              <a:t>7</a:t>
            </a:r>
            <a:r>
              <a:rPr lang="en-US" sz="2400" b="0" dirty="0"/>
              <a:t> X </a:t>
            </a:r>
            <a:r>
              <a:rPr lang="en-US" sz="2400" b="0" dirty="0">
                <a:solidFill>
                  <a:srgbClr val="009900"/>
                </a:solidFill>
              </a:rPr>
              <a:t>4</a:t>
            </a:r>
            <a:r>
              <a:rPr lang="en-US" sz="2400" b="0" dirty="0"/>
              <a:t> + </a:t>
            </a:r>
            <a:r>
              <a:rPr lang="en-US" sz="2400" b="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57600" y="1828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32342" y="182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5742" y="1828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99142" y="182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979201" cy="426142"/>
          </a:xfrm>
        </p:spPr>
        <p:txBody>
          <a:bodyPr/>
          <a:lstStyle/>
          <a:p>
            <a:r>
              <a:rPr lang="en-US" dirty="0"/>
              <a:t>Example 23/45 on 4 bit precision 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Y = 23, D = 45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1600200"/>
            <a:ext cx="2177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x 23 - 45 =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1600200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Q - bit =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2281535"/>
            <a:ext cx="198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x 1 - 45 &lt; 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281535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Q - bit =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2962870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Q - bit =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3644205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Q - bit = 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5000" y="2895600"/>
            <a:ext cx="198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/>
              <a:t>2 x 2 </a:t>
            </a:r>
            <a:r>
              <a:rPr lang="en-US" sz="2400" b="0" dirty="0"/>
              <a:t>- 45 &lt; 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3581400"/>
            <a:ext cx="198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</a:t>
            </a:r>
            <a:r>
              <a:rPr lang="en-US" sz="2400" b="0"/>
              <a:t> x 4 </a:t>
            </a:r>
            <a:r>
              <a:rPr lang="en-US" sz="2400" b="0" dirty="0"/>
              <a:t>- 45 &lt; 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48540" y="4267200"/>
            <a:ext cx="92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R = 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5400" y="48006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So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57400" y="5257800"/>
            <a:ext cx="303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</a:t>
            </a:r>
            <a:r>
              <a:rPr lang="en-US" sz="2400" b="0" baseline="30000" dirty="0"/>
              <a:t>4</a:t>
            </a:r>
            <a:r>
              <a:rPr lang="en-US" sz="2400" b="0" dirty="0"/>
              <a:t> x 23 = 45 X 8 + 8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7400" y="5786735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368       = 45 X 8 + 8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rot="10800000" flipV="1">
            <a:off x="2590800" y="2057400"/>
            <a:ext cx="11430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16200000" flipH="1">
            <a:off x="2324100" y="2705100"/>
            <a:ext cx="3048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16200000" flipH="1">
            <a:off x="2286000" y="3352800"/>
            <a:ext cx="3810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979201" cy="426142"/>
          </a:xfrm>
        </p:spPr>
        <p:txBody>
          <a:bodyPr/>
          <a:lstStyle/>
          <a:p>
            <a:r>
              <a:rPr lang="en-US" dirty="0"/>
              <a:t>Example 23/45 on 4 bit precision 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Y = 23, D = 45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9585" y="15240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So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51585" y="1981200"/>
            <a:ext cx="303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2 </a:t>
            </a:r>
            <a:r>
              <a:rPr lang="en-US" sz="2400" b="0" baseline="30000" dirty="0"/>
              <a:t>4</a:t>
            </a:r>
            <a:r>
              <a:rPr lang="en-US" sz="2400" b="0" dirty="0"/>
              <a:t> x 23 = 45 X 8 + 8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51585" y="2510135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368       = 45 X 8 + 8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76400" y="3733800"/>
            <a:ext cx="31630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The real Q (</a:t>
            </a:r>
            <a:r>
              <a:rPr lang="en-US" sz="2400" b="0" dirty="0" err="1"/>
              <a:t>unscaled</a:t>
            </a:r>
            <a:r>
              <a:rPr lang="en-US" sz="2400" b="0" dirty="0"/>
              <a:t>)</a:t>
            </a:r>
          </a:p>
          <a:p>
            <a:r>
              <a:rPr lang="en-US" sz="2400" b="0" dirty="0"/>
              <a:t>would be: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14755" y="3810000"/>
            <a:ext cx="1133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/>
              <a:t>8 / 2</a:t>
            </a:r>
            <a:r>
              <a:rPr lang="en-US" sz="3200" b="0" baseline="30000" dirty="0"/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600" y="4800600"/>
            <a:ext cx="2845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Indeed, 23/45 ~ 0.5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Pseudocode</a:t>
            </a:r>
            <a:r>
              <a:rPr lang="en-US" dirty="0"/>
              <a:t> for a </a:t>
            </a:r>
            <a:r>
              <a:rPr lang="en-US" i="1" dirty="0"/>
              <a:t>restoring</a:t>
            </a:r>
            <a:r>
              <a:rPr lang="en-US" dirty="0"/>
              <a:t> divider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This </a:t>
            </a:r>
            <a:r>
              <a:rPr lang="en-US" dirty="0" err="1"/>
              <a:t>pseudocode</a:t>
            </a:r>
            <a:r>
              <a:rPr lang="en-US" dirty="0"/>
              <a:t> assumes sequential execution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694795"/>
            <a:ext cx="572464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X, Y, evaluate X/Y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 X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= 2 * R - Y;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=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+ Y;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=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Content Placeholder 10"/>
          <p:cNvSpPr txBox="1">
            <a:spLocks/>
          </p:cNvSpPr>
          <p:nvPr/>
        </p:nvSpPr>
        <p:spPr bwMode="auto">
          <a:xfrm>
            <a:off x="4495800" y="3200400"/>
            <a:ext cx="4191000" cy="240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iteration does 1 bit</a:t>
            </a:r>
            <a:b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q(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are each 1 bit </a:t>
            </a:r>
          </a:p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lang="en-US" b="0" kern="0" dirty="0">
                <a:latin typeface="+mn-lt"/>
              </a:rPr>
              <a:t>The '&lt; 0' condition determines</a:t>
            </a:r>
            <a:br>
              <a:rPr lang="en-US" b="0" kern="0" dirty="0">
                <a:latin typeface="+mn-lt"/>
              </a:rPr>
            </a:br>
            <a:r>
              <a:rPr lang="en-US" b="0" kern="0" dirty="0">
                <a:latin typeface="+mn-lt"/>
              </a:rPr>
              <a:t>if a q-bit is 0 or 1</a:t>
            </a:r>
          </a:p>
          <a:p>
            <a:pPr marL="287338" marR="0" lvl="0" indent="-287338" algn="l" defTabSz="914400" rtl="0" eaLnBrk="0" fontAlgn="base" latinLnBrk="0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lang="en-US" b="0" kern="0" dirty="0">
                <a:latin typeface="+mn-lt"/>
              </a:rPr>
              <a:t>The name 'restoring' divider comes</a:t>
            </a:r>
            <a:br>
              <a:rPr lang="en-US" b="0" kern="0" dirty="0">
                <a:latin typeface="+mn-lt"/>
              </a:rPr>
            </a:br>
            <a:r>
              <a:rPr lang="en-US" b="0" kern="0" dirty="0">
                <a:latin typeface="+mn-lt"/>
              </a:rPr>
              <a:t>from the fact that the loop 'restores'</a:t>
            </a:r>
            <a:br>
              <a:rPr lang="en-US" b="0" kern="0" dirty="0">
                <a:latin typeface="+mn-lt"/>
              </a:rPr>
            </a:br>
            <a:r>
              <a:rPr lang="en-US" b="0" kern="0" dirty="0">
                <a:latin typeface="+mn-lt"/>
              </a:rPr>
              <a:t>the remainder after Y has been subtracted when it shouldn't.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15867" cy="426142"/>
          </a:xfrm>
        </p:spPr>
        <p:txBody>
          <a:bodyPr/>
          <a:lstStyle/>
          <a:p>
            <a:r>
              <a:rPr lang="en-US" dirty="0"/>
              <a:t>Before Division .. look at Multiplication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Binary multiplication using shift - and - add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2221468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2602468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rot="10800000">
            <a:off x="3810000" y="3048000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276600" y="28310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62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3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4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05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73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54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35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16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84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65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46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27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95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76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57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38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 rot="10800000">
            <a:off x="2438400" y="46482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2430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11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92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73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54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35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16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97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43000" y="4800600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Pseudocode</a:t>
            </a:r>
            <a:r>
              <a:rPr lang="en-US" dirty="0"/>
              <a:t> for a </a:t>
            </a:r>
            <a:r>
              <a:rPr lang="en-US" i="1" dirty="0"/>
              <a:t>restoring</a:t>
            </a:r>
            <a:r>
              <a:rPr lang="en-US" dirty="0"/>
              <a:t> divider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This </a:t>
            </a:r>
            <a:r>
              <a:rPr lang="en-US" dirty="0" err="1"/>
              <a:t>pseudocode</a:t>
            </a:r>
            <a:r>
              <a:rPr lang="en-US" dirty="0"/>
              <a:t> assumes sequential execution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694795"/>
            <a:ext cx="572464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X, Y, evaluate X/Y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 X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2 * R - Y;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 =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+ Y;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=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4038600" y="3675995"/>
            <a:ext cx="1447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562600" y="3447395"/>
            <a:ext cx="19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trial subtraction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rot="10800000">
            <a:off x="4038600" y="4588806"/>
            <a:ext cx="1447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638800" y="4248864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accent2"/>
                </a:solidFill>
              </a:rPr>
              <a:t>restore</a:t>
            </a:r>
            <a:r>
              <a:rPr lang="en-US" dirty="0">
                <a:solidFill>
                  <a:schemeClr val="accent2"/>
                </a:solidFill>
              </a:rPr>
              <a:t> subtraction, since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remainder becomes &lt; 0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80191" cy="426142"/>
          </a:xfrm>
        </p:spPr>
        <p:txBody>
          <a:bodyPr/>
          <a:lstStyle/>
          <a:p>
            <a:r>
              <a:rPr lang="en-US" dirty="0" err="1"/>
              <a:t>Pseudocode</a:t>
            </a:r>
            <a:r>
              <a:rPr lang="en-US" dirty="0"/>
              <a:t> for a </a:t>
            </a:r>
            <a:r>
              <a:rPr lang="en-US" i="1" dirty="0"/>
              <a:t>restoring</a:t>
            </a:r>
            <a:r>
              <a:rPr lang="en-US" dirty="0"/>
              <a:t> divider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618595"/>
            <a:ext cx="572464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X, Y, evaluate X/Y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 X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2 * R - Y;</a:t>
            </a:r>
          </a:p>
          <a:p>
            <a:pPr algn="l"/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&lt; 0) </a:t>
            </a:r>
          </a:p>
          <a:p>
            <a:pPr algn="l"/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R =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+ Y;</a:t>
            </a:r>
          </a:p>
          <a:p>
            <a:pPr algn="l"/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algn="l"/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R =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4038600" y="3599795"/>
            <a:ext cx="1447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504289" y="3352800"/>
            <a:ext cx="296747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As a further optimization,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 we will rewrite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the code to overlap</a:t>
            </a:r>
          </a:p>
          <a:p>
            <a:r>
              <a:rPr lang="en-US" dirty="0">
                <a:solidFill>
                  <a:schemeClr val="accent2"/>
                </a:solidFill>
              </a:rPr>
              <a:t>the execution of this</a:t>
            </a:r>
          </a:p>
          <a:p>
            <a:r>
              <a:rPr lang="en-US" dirty="0">
                <a:solidFill>
                  <a:schemeClr val="accent2"/>
                </a:solidFill>
              </a:rPr>
              <a:t>expression with</a:t>
            </a:r>
          </a:p>
          <a:p>
            <a:r>
              <a:rPr lang="en-US" dirty="0">
                <a:solidFill>
                  <a:schemeClr val="accent2"/>
                </a:solidFill>
              </a:rPr>
              <a:t>the execution of the </a:t>
            </a:r>
          </a:p>
          <a:p>
            <a:r>
              <a:rPr lang="en-US" dirty="0">
                <a:solidFill>
                  <a:schemeClr val="accent2"/>
                </a:solidFill>
              </a:rPr>
              <a:t>if-then-else statement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This </a:t>
            </a:r>
            <a:r>
              <a:rPr lang="en-US" dirty="0" err="1"/>
              <a:t>pseudocode</a:t>
            </a:r>
            <a:r>
              <a:rPr lang="en-US" dirty="0"/>
              <a:t> assumes sequential execution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10800000" flipV="1">
            <a:off x="3276600" y="3659188"/>
            <a:ext cx="2209800" cy="83661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0800000" flipV="1">
            <a:off x="2819400" y="3733800"/>
            <a:ext cx="2667000" cy="1752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334000" y="5638800"/>
            <a:ext cx="3142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This will result in the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NON-RESTORING DIVIDER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859250" cy="426142"/>
          </a:xfrm>
        </p:spPr>
        <p:txBody>
          <a:bodyPr/>
          <a:lstStyle/>
          <a:p>
            <a:r>
              <a:rPr lang="en-US" dirty="0" err="1"/>
              <a:t>Pseudocode</a:t>
            </a:r>
            <a:r>
              <a:rPr lang="en-US" dirty="0"/>
              <a:t> for a </a:t>
            </a:r>
            <a:r>
              <a:rPr lang="en-US" i="1" dirty="0"/>
              <a:t>non-restoring</a:t>
            </a:r>
            <a:r>
              <a:rPr lang="en-US" dirty="0"/>
              <a:t> divider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X, Y, evaluate X/Y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* X - Y;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+ Y;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- Y;</a:t>
            </a: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+ Y;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3124200" y="2754868"/>
            <a:ext cx="19812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105400" y="2537936"/>
            <a:ext cx="3506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Does already the first iteration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This </a:t>
            </a:r>
            <a:r>
              <a:rPr lang="en-US" dirty="0" err="1"/>
              <a:t>pseudocode</a:t>
            </a:r>
            <a:r>
              <a:rPr lang="en-US" dirty="0"/>
              <a:t> assumes sequential execution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10800000">
            <a:off x="4038600" y="3974068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062890" y="3507938"/>
            <a:ext cx="2557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Restore, and prepare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for the next iteration</a:t>
            </a:r>
          </a:p>
          <a:p>
            <a:r>
              <a:rPr lang="en-US" dirty="0">
                <a:solidFill>
                  <a:schemeClr val="accent2"/>
                </a:solidFill>
              </a:rPr>
              <a:t>2 * (R + Y) - Y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0800000">
            <a:off x="4038601" y="4897398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953001" y="4747736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Continue to the next iteration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>
            <a:off x="4038600" y="5498068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953000" y="5345668"/>
            <a:ext cx="368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Make sure remainder is positive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map this into Verilog ?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4800600" y="2133600"/>
            <a:ext cx="3848100" cy="2667397"/>
          </a:xfrm>
        </p:spPr>
        <p:txBody>
          <a:bodyPr/>
          <a:lstStyle/>
          <a:p>
            <a:r>
              <a:rPr lang="en-US" sz="2000" dirty="0">
                <a:solidFill>
                  <a:schemeClr val="accent1"/>
                </a:solidFill>
              </a:rPr>
              <a:t>Decide on Module Interface</a:t>
            </a:r>
            <a:br>
              <a:rPr lang="en-US" sz="2000" dirty="0">
                <a:solidFill>
                  <a:schemeClr val="accent1"/>
                </a:solidFill>
              </a:rPr>
            </a:br>
            <a:br>
              <a:rPr lang="en-US" sz="2000" dirty="0">
                <a:solidFill>
                  <a:schemeClr val="accent1"/>
                </a:solidFill>
              </a:rPr>
            </a:br>
            <a:endParaRPr lang="en-US" sz="2000" dirty="0">
              <a:solidFill>
                <a:schemeClr val="accent1"/>
              </a:solidFill>
            </a:endParaRPr>
          </a:p>
          <a:p>
            <a:r>
              <a:rPr lang="en-US" sz="2000" dirty="0">
                <a:solidFill>
                  <a:schemeClr val="accent1"/>
                </a:solidFill>
              </a:rPr>
              <a:t>Decide on Schedule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(how to map into clock cycles)</a:t>
            </a:r>
            <a:br>
              <a:rPr lang="en-US" sz="2000" dirty="0">
                <a:solidFill>
                  <a:schemeClr val="accent1"/>
                </a:solidFill>
              </a:rPr>
            </a:br>
            <a:br>
              <a:rPr lang="en-US" sz="2000" dirty="0">
                <a:solidFill>
                  <a:schemeClr val="accent1"/>
                </a:solidFill>
              </a:rPr>
            </a:br>
            <a:endParaRPr lang="en-US" sz="2000" dirty="0">
              <a:solidFill>
                <a:schemeClr val="accent1"/>
              </a:solidFill>
            </a:endParaRPr>
          </a:p>
          <a:p>
            <a:r>
              <a:rPr lang="en-US" sz="2000" dirty="0">
                <a:solidFill>
                  <a:schemeClr val="accent1"/>
                </a:solidFill>
              </a:rPr>
              <a:t>Choose a precision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X, Y, evaluate X/Y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* X - Y;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+ Y;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- Y;</a:t>
            </a: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+ Y;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map this into Verilog ?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4800600" y="2133600"/>
            <a:ext cx="3848100" cy="3221395"/>
          </a:xfrm>
        </p:spPr>
        <p:txBody>
          <a:bodyPr/>
          <a:lstStyle/>
          <a:p>
            <a:r>
              <a:rPr lang="en-US" sz="2000" dirty="0">
                <a:solidFill>
                  <a:schemeClr val="accent1"/>
                </a:solidFill>
              </a:rPr>
              <a:t>Decide on Module Interface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b="1" dirty="0">
                <a:solidFill>
                  <a:schemeClr val="accent1"/>
                </a:solidFill>
              </a:rPr>
              <a:t>Inputs: X, Y, start</a:t>
            </a:r>
            <a:br>
              <a:rPr lang="en-US" sz="2000" b="1" dirty="0">
                <a:solidFill>
                  <a:schemeClr val="accent1"/>
                </a:solidFill>
              </a:rPr>
            </a:br>
            <a:r>
              <a:rPr lang="en-US" sz="2000" b="1" dirty="0">
                <a:solidFill>
                  <a:schemeClr val="accent1"/>
                </a:solidFill>
              </a:rPr>
              <a:t>Outputs: Z, R, done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Decide on Schedule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(how to map into clock cycles)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b="1" dirty="0">
                <a:solidFill>
                  <a:schemeClr val="accent1"/>
                </a:solidFill>
              </a:rPr>
              <a:t>One iteration of for-loop per clock cycle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Choose a precision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b="1" dirty="0">
                <a:solidFill>
                  <a:schemeClr val="accent1"/>
                </a:solidFill>
              </a:rPr>
              <a:t>X, Y, R: 16-bit</a:t>
            </a:r>
            <a:br>
              <a:rPr lang="en-US" sz="2000" b="1" dirty="0">
                <a:solidFill>
                  <a:schemeClr val="accent1"/>
                </a:solidFill>
              </a:rPr>
            </a:br>
            <a:r>
              <a:rPr lang="en-US" sz="2000" b="1" dirty="0">
                <a:solidFill>
                  <a:schemeClr val="accent1"/>
                </a:solidFill>
              </a:rPr>
              <a:t>Z: 8-bit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X, Y, evaluate X/Y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* X - Y;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+ Y;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- Y;</a:t>
            </a: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+ Y;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map this into Verilog ?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4800600" y="2133600"/>
            <a:ext cx="4191000" cy="1436291"/>
          </a:xfrm>
        </p:spPr>
        <p:txBody>
          <a:bodyPr/>
          <a:lstStyle/>
          <a:p>
            <a:r>
              <a:rPr lang="en-US" sz="2000" dirty="0"/>
              <a:t>Start by choosing registers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What registers do you need?</a:t>
            </a:r>
            <a:br>
              <a:rPr lang="en-US" sz="2000" dirty="0"/>
            </a:br>
            <a:r>
              <a:rPr lang="en-US" sz="2000" dirty="0"/>
              <a:t>(Assume inputs are stable)</a:t>
            </a:r>
            <a:br>
              <a:rPr lang="en-US" sz="2000" dirty="0"/>
            </a:b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X, Y, evaluate X/Y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* X - Y;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+ Y;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- Y;</a:t>
            </a: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+ Y;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map this into Verilog ?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4800600" y="2133600"/>
            <a:ext cx="4191000" cy="3098284"/>
          </a:xfrm>
        </p:spPr>
        <p:txBody>
          <a:bodyPr/>
          <a:lstStyle/>
          <a:p>
            <a:r>
              <a:rPr lang="en-US" sz="2000"/>
              <a:t>Start by choosing registers</a:t>
            </a:r>
            <a:br>
              <a:rPr lang="en-US" sz="2000"/>
            </a:br>
            <a:br>
              <a:rPr lang="en-US" sz="2000"/>
            </a:br>
            <a:r>
              <a:rPr lang="en-US" sz="2000"/>
              <a:t>What registers do you need?</a:t>
            </a:r>
            <a:br>
              <a:rPr lang="en-US" sz="2000"/>
            </a:br>
            <a:r>
              <a:rPr lang="en-US" sz="2000"/>
              <a:t>(Assume inputs are stable)</a:t>
            </a:r>
            <a:br>
              <a:rPr lang="en-US" sz="2000"/>
            </a:b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1">
                <a:solidFill>
                  <a:schemeClr val="accent2"/>
                </a:solidFill>
              </a:rPr>
              <a:t>R is a 16-bit register</a:t>
            </a: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1">
                <a:solidFill>
                  <a:schemeClr val="accent2"/>
                </a:solidFill>
              </a:rPr>
              <a:t>Q is an 8-bit register</a:t>
            </a:r>
            <a:br>
              <a:rPr lang="en-US" sz="2000" b="1">
                <a:solidFill>
                  <a:schemeClr val="accent2"/>
                </a:solidFill>
              </a:rPr>
            </a:b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1">
                <a:solidFill>
                  <a:schemeClr val="accent2"/>
                </a:solidFill>
              </a:rPr>
              <a:t>+ additional control registers</a:t>
            </a: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1">
                <a:solidFill>
                  <a:schemeClr val="accent2"/>
                </a:solidFill>
              </a:rPr>
              <a:t>(counters and flags)</a:t>
            </a:r>
            <a:br>
              <a:rPr lang="en-US" sz="2000"/>
            </a:br>
            <a:endParaRPr lang="en-US" sz="2000" b="1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0" y="1905000"/>
            <a:ext cx="8121713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8184472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8184472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863511" cy="426142"/>
          </a:xfrm>
        </p:spPr>
        <p:txBody>
          <a:bodyPr/>
          <a:lstStyle/>
          <a:p>
            <a:r>
              <a:rPr lang="en-US"/>
              <a:t>Algorithm has three phases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20598" y="1905000"/>
            <a:ext cx="2499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Initialization (start=1)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26067" y="4953000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Wrap-up</a:t>
            </a:r>
          </a:p>
          <a:p>
            <a:r>
              <a:rPr lang="en-US"/>
              <a:t>clock cycle 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20598" y="3124200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Processing</a:t>
            </a:r>
          </a:p>
          <a:p>
            <a:r>
              <a:rPr lang="en-US"/>
              <a:t>in clock cycle 1 .. 7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0" y="1905000"/>
            <a:ext cx="8121713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8184472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8184472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177973" cy="426142"/>
          </a:xfrm>
        </p:spPr>
        <p:txBody>
          <a:bodyPr/>
          <a:lstStyle/>
          <a:p>
            <a:r>
              <a:rPr lang="en-US"/>
              <a:t>Assignments on reg in initialization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257800" y="1905000"/>
            <a:ext cx="9906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477000" y="1905000"/>
            <a:ext cx="9906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</a:t>
            </a:r>
          </a:p>
        </p:txBody>
      </p:sp>
      <p:sp>
        <p:nvSpPr>
          <p:cNvPr id="15" name="Down Arrow 14"/>
          <p:cNvSpPr/>
          <p:nvPr/>
        </p:nvSpPr>
        <p:spPr bwMode="auto">
          <a:xfrm>
            <a:off x="5562600" y="1524000"/>
            <a:ext cx="457200" cy="381000"/>
          </a:xfrm>
          <a:prstGeom prst="downArrow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6781800" y="1524000"/>
            <a:ext cx="457200" cy="381000"/>
          </a:xfrm>
          <a:prstGeom prst="downArrow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0" y="11430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05400" y="1143000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2 * X - 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0" y="1905000"/>
            <a:ext cx="8121713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8184472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8184472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819174" cy="426142"/>
          </a:xfrm>
        </p:spPr>
        <p:txBody>
          <a:bodyPr/>
          <a:lstStyle/>
          <a:p>
            <a:r>
              <a:rPr lang="en-US"/>
              <a:t>Assignments on reg during processing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540296" y="3581400"/>
            <a:ext cx="9906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216696" y="4191000"/>
            <a:ext cx="9906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lang="en-US" sz="2000" b="0"/>
              <a:t>&lt;&lt;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16696" y="30480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" name="Trapezoid 12"/>
          <p:cNvSpPr/>
          <p:nvPr/>
        </p:nvSpPr>
        <p:spPr bwMode="auto">
          <a:xfrm flipV="1">
            <a:off x="7292896" y="3657600"/>
            <a:ext cx="762000" cy="304800"/>
          </a:xfrm>
          <a:prstGeom prst="trapezoid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50096" y="30480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21" name="Straight Arrow Connector 20"/>
          <p:cNvCxnSpPr>
            <a:stCxn id="13" idx="0"/>
          </p:cNvCxnSpPr>
          <p:nvPr/>
        </p:nvCxnSpPr>
        <p:spPr bwMode="auto">
          <a:xfrm rot="5400000">
            <a:off x="7559596" y="4076700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5400000">
            <a:off x="7255590" y="35425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>
            <a:off x="7788990" y="35425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5425996" y="4152900"/>
            <a:ext cx="381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618084" y="4343400"/>
            <a:ext cx="1370012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13" idx="1"/>
          </p:cNvCxnSpPr>
          <p:nvPr/>
        </p:nvCxnSpPr>
        <p:spPr bwMode="auto">
          <a:xfrm rot="5400000" flipH="1" flipV="1">
            <a:off x="6892846" y="3905250"/>
            <a:ext cx="533400" cy="342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302296" y="4114800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sign bit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73896" y="3962400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shift-in</a:t>
            </a:r>
          </a:p>
        </p:txBody>
      </p:sp>
      <p:sp>
        <p:nvSpPr>
          <p:cNvPr id="32" name="Trapezoid 31"/>
          <p:cNvSpPr/>
          <p:nvPr/>
        </p:nvSpPr>
        <p:spPr bwMode="auto">
          <a:xfrm flipV="1">
            <a:off x="5616496" y="3048000"/>
            <a:ext cx="762000" cy="304800"/>
          </a:xfrm>
          <a:prstGeom prst="trapezoid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49896" y="2438400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2 * R + 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02096" y="2438400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2 * R - Y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>
            <a:off x="6112590" y="29329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>
            <a:off x="5655390" y="29329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5400000">
            <a:off x="5883990" y="34663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235496" y="3200400"/>
            <a:ext cx="4191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4664790" y="3771106"/>
            <a:ext cx="1143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237084" y="4343400"/>
            <a:ext cx="379412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15867" cy="426142"/>
          </a:xfrm>
        </p:spPr>
        <p:txBody>
          <a:bodyPr/>
          <a:lstStyle/>
          <a:p>
            <a:r>
              <a:rPr lang="en-US" dirty="0"/>
              <a:t>Before Division .. look at Multiplication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153400" cy="3399905"/>
          </a:xfrm>
        </p:spPr>
        <p:txBody>
          <a:bodyPr/>
          <a:lstStyle/>
          <a:p>
            <a:r>
              <a:rPr lang="en-US" dirty="0"/>
              <a:t>Binary multiplication using shift - and - add</a:t>
            </a:r>
          </a:p>
          <a:p>
            <a:r>
              <a:rPr lang="en-US" dirty="0"/>
              <a:t>12 x 15 = </a:t>
            </a:r>
          </a:p>
          <a:p>
            <a:pPr lvl="1"/>
            <a:r>
              <a:rPr lang="en-US" dirty="0"/>
              <a:t>0 x 1 x 15 + </a:t>
            </a:r>
          </a:p>
          <a:p>
            <a:pPr lvl="1"/>
            <a:r>
              <a:rPr lang="en-US" dirty="0"/>
              <a:t>0 x 2 x 15 + </a:t>
            </a:r>
          </a:p>
          <a:p>
            <a:pPr lvl="1"/>
            <a:r>
              <a:rPr lang="en-US" dirty="0"/>
              <a:t>1 x 4 x 15 + </a:t>
            </a:r>
          </a:p>
          <a:p>
            <a:pPr lvl="1"/>
            <a:r>
              <a:rPr lang="en-US" dirty="0"/>
              <a:t>1 x 8 x 15</a:t>
            </a:r>
          </a:p>
          <a:p>
            <a:r>
              <a:rPr lang="en-US" dirty="0"/>
              <a:t>In multiplication, we look at one bit of the multiplier at a time, and accumulate &amp; shift the multiplicand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0" y="1905000"/>
            <a:ext cx="8121713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8184472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8184472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501506" cy="426142"/>
          </a:xfrm>
        </p:spPr>
        <p:txBody>
          <a:bodyPr/>
          <a:lstStyle/>
          <a:p>
            <a:r>
              <a:rPr lang="en-US"/>
              <a:t>Assignments on reg at wrap-up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540296" y="5562600"/>
            <a:ext cx="9906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216696" y="6172200"/>
            <a:ext cx="9906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lang="en-US" sz="2000" b="0"/>
              <a:t>&lt;&lt;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16696" y="50292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" name="Trapezoid 12"/>
          <p:cNvSpPr/>
          <p:nvPr/>
        </p:nvSpPr>
        <p:spPr bwMode="auto">
          <a:xfrm flipV="1">
            <a:off x="7292896" y="5638800"/>
            <a:ext cx="762000" cy="304800"/>
          </a:xfrm>
          <a:prstGeom prst="trapezoid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50096" y="50292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21" name="Straight Arrow Connector 20"/>
          <p:cNvCxnSpPr>
            <a:stCxn id="13" idx="0"/>
          </p:cNvCxnSpPr>
          <p:nvPr/>
        </p:nvCxnSpPr>
        <p:spPr bwMode="auto">
          <a:xfrm rot="5400000">
            <a:off x="7559596" y="6057900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5400000">
            <a:off x="7255590" y="55237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>
            <a:off x="7788990" y="55237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5425996" y="6134100"/>
            <a:ext cx="381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618084" y="6324600"/>
            <a:ext cx="1370012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13" idx="1"/>
          </p:cNvCxnSpPr>
          <p:nvPr/>
        </p:nvCxnSpPr>
        <p:spPr bwMode="auto">
          <a:xfrm rot="5400000" flipH="1" flipV="1">
            <a:off x="6892846" y="5886450"/>
            <a:ext cx="533400" cy="342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302296" y="6096000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sign bit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73896" y="5943600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shift-in</a:t>
            </a:r>
          </a:p>
        </p:txBody>
      </p:sp>
      <p:sp>
        <p:nvSpPr>
          <p:cNvPr id="32" name="Trapezoid 31"/>
          <p:cNvSpPr/>
          <p:nvPr/>
        </p:nvSpPr>
        <p:spPr bwMode="auto">
          <a:xfrm flipV="1">
            <a:off x="5616496" y="5029200"/>
            <a:ext cx="762000" cy="304800"/>
          </a:xfrm>
          <a:prstGeom prst="trapezoid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49896" y="4419600"/>
            <a:ext cx="4033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59296" y="4419600"/>
            <a:ext cx="7843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R + Y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>
            <a:off x="6112590" y="49141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>
            <a:off x="5655390" y="49141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5400000">
            <a:off x="5883990" y="544750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235496" y="5181600"/>
            <a:ext cx="4191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4664790" y="5752306"/>
            <a:ext cx="1143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237084" y="6324600"/>
            <a:ext cx="379412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1" y="1905000"/>
            <a:ext cx="4114800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4139214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4178423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221255" cy="426142"/>
          </a:xfrm>
        </p:spPr>
        <p:txBody>
          <a:bodyPr/>
          <a:lstStyle/>
          <a:p>
            <a:r>
              <a:rPr lang="en-US"/>
              <a:t>Birds-eye view on module structure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705600" y="5181600"/>
            <a:ext cx="9906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rot="5400000">
            <a:off x="7050088" y="5065712"/>
            <a:ext cx="227012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2" name="Trapezoid 31"/>
          <p:cNvSpPr/>
          <p:nvPr/>
        </p:nvSpPr>
        <p:spPr bwMode="auto">
          <a:xfrm flipV="1">
            <a:off x="6781800" y="4648200"/>
            <a:ext cx="762000" cy="304800"/>
          </a:xfrm>
          <a:prstGeom prst="trapezoid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57800" y="3352800"/>
            <a:ext cx="78430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/>
              <a:t>Blue</a:t>
            </a:r>
            <a:br>
              <a:rPr lang="en-US"/>
            </a:br>
            <a:r>
              <a:rPr lang="en-US"/>
              <a:t>Expr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96000" y="3352800"/>
            <a:ext cx="78430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Orng</a:t>
            </a:r>
            <a:br>
              <a:rPr lang="en-US"/>
            </a:br>
            <a:r>
              <a:rPr lang="en-US"/>
              <a:t>Expr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34200" y="3352800"/>
            <a:ext cx="784304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/>
              <a:t>Grey</a:t>
            </a:r>
            <a:br>
              <a:rPr lang="en-US"/>
            </a:br>
            <a:r>
              <a:rPr lang="en-US"/>
              <a:t>Expr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562600" y="5181600"/>
            <a:ext cx="9906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</a:t>
            </a:r>
          </a:p>
        </p:txBody>
      </p:sp>
      <p:sp>
        <p:nvSpPr>
          <p:cNvPr id="49" name="Trapezoid 48"/>
          <p:cNvSpPr/>
          <p:nvPr/>
        </p:nvSpPr>
        <p:spPr bwMode="auto">
          <a:xfrm flipV="1">
            <a:off x="5638800" y="4648200"/>
            <a:ext cx="762000" cy="304800"/>
          </a:xfrm>
          <a:prstGeom prst="trapezoid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rot="5400000">
            <a:off x="7048500" y="4305300"/>
            <a:ext cx="609600" cy="7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3" name="Straight Connector 52"/>
          <p:cNvCxnSpPr>
            <a:stCxn id="33" idx="2"/>
            <a:endCxn id="32" idx="2"/>
          </p:cNvCxnSpPr>
          <p:nvPr/>
        </p:nvCxnSpPr>
        <p:spPr bwMode="auto">
          <a:xfrm rot="16200000" flipH="1">
            <a:off x="6500942" y="3986341"/>
            <a:ext cx="649069" cy="6746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5638800" y="4038600"/>
            <a:ext cx="12954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10800000" flipV="1">
            <a:off x="6248400" y="4038600"/>
            <a:ext cx="9906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5400000">
            <a:off x="5905501" y="4076702"/>
            <a:ext cx="685802" cy="4571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rot="16200000" flipH="1">
            <a:off x="5410200" y="4267200"/>
            <a:ext cx="6096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5907088" y="5065712"/>
            <a:ext cx="227012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rot="10800000">
            <a:off x="7467600" y="4800600"/>
            <a:ext cx="5334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8001000" y="4495800"/>
            <a:ext cx="78430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/>
              <a:t>Controller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410200" y="2590800"/>
            <a:ext cx="2559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Old Q, R + Inputs X, Y</a:t>
            </a:r>
          </a:p>
        </p:txBody>
      </p:sp>
      <p:cxnSp>
        <p:nvCxnSpPr>
          <p:cNvPr id="75" name="Straight Arrow Connector 74"/>
          <p:cNvCxnSpPr>
            <a:endCxn id="29" idx="0"/>
          </p:cNvCxnSpPr>
          <p:nvPr/>
        </p:nvCxnSpPr>
        <p:spPr bwMode="auto">
          <a:xfrm rot="16200000" flipH="1">
            <a:off x="5491976" y="3194824"/>
            <a:ext cx="304800" cy="111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16200000" flipH="1">
            <a:off x="6330176" y="3194824"/>
            <a:ext cx="304800" cy="111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16200000" flipH="1">
            <a:off x="7168376" y="3194824"/>
            <a:ext cx="304800" cy="111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5486400" y="198120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Datapath Design: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1" y="1905000"/>
            <a:ext cx="4114800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4139214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4178423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00040" cy="426142"/>
          </a:xfrm>
        </p:spPr>
        <p:txBody>
          <a:bodyPr/>
          <a:lstStyle/>
          <a:p>
            <a:r>
              <a:rPr lang="en-US"/>
              <a:t>Verilog for R register assignments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80" name="Rectangle 79"/>
          <p:cNvSpPr/>
          <p:nvPr/>
        </p:nvSpPr>
        <p:spPr>
          <a:xfrm>
            <a:off x="5257800" y="2667000"/>
            <a:ext cx="35814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always @(posedge clk)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(start)</a:t>
            </a:r>
          </a:p>
          <a:p>
            <a:pPr algn="l"/>
            <a:r>
              <a:rPr lang="en-US" sz="16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R &lt;= 2 * X - Y;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else if (~last &amp; R[15])</a:t>
            </a:r>
          </a:p>
          <a:p>
            <a:pPr algn="l"/>
            <a: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R &lt;= (R &lt;&lt; 1) + Y;</a:t>
            </a:r>
          </a:p>
          <a:p>
            <a:pPr algn="l"/>
            <a: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else if (~last)</a:t>
            </a:r>
          </a:p>
          <a:p>
            <a:pPr algn="l"/>
            <a: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R &lt;= (R &lt;&lt; 1) - Y;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 if (last &amp; R[15])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R &lt;= R + Y;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R &lt;= R;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953000" y="1905000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Assignments on R Register: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 rot="16200000" flipH="1">
            <a:off x="4419600" y="2362200"/>
            <a:ext cx="10668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4648200" y="3352800"/>
            <a:ext cx="6096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rot="5400000" flipH="1" flipV="1">
            <a:off x="4686300" y="4762500"/>
            <a:ext cx="6858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810000" y="1905000"/>
            <a:ext cx="57259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start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0" y="4648200"/>
            <a:ext cx="49244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last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1" y="1905000"/>
            <a:ext cx="4114800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4139214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4178423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198813" cy="426142"/>
          </a:xfrm>
        </p:spPr>
        <p:txBody>
          <a:bodyPr/>
          <a:lstStyle/>
          <a:p>
            <a:r>
              <a:rPr lang="en-US"/>
              <a:t>Verilog for Q Register Assignments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105400" y="1981200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Assignments on Q Register: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 rot="16200000" flipH="1">
            <a:off x="4419600" y="2362200"/>
            <a:ext cx="10668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4648200" y="3352800"/>
            <a:ext cx="6096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rot="5400000" flipH="1" flipV="1">
            <a:off x="4686300" y="4762500"/>
            <a:ext cx="6858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5105400" y="2695813"/>
            <a:ext cx="3733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always @(posedge clk)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(start)</a:t>
            </a:r>
          </a:p>
          <a:p>
            <a:pPr algn="l"/>
            <a:r>
              <a:rPr lang="en-US" sz="16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Q &lt;= 0;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else if (~last)</a:t>
            </a:r>
          </a:p>
          <a:p>
            <a:pPr algn="l"/>
            <a: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Q &lt;= R[15] ? </a:t>
            </a:r>
            <a:b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    {Q[6:0], 1'b0} :</a:t>
            </a:r>
            <a:b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   {Q[6:0], 1'b1};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 if (last &amp; R[15])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Q &lt;= {Q[6:0], 1'b0};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 if (last &amp; ~R[15])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Q &lt;= {Q[6:0], 1'b1};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Q &lt;= Q;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0" y="1905000"/>
            <a:ext cx="57259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start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0" y="4648200"/>
            <a:ext cx="49244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last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0" y="1905000"/>
            <a:ext cx="8121713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8184472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8184472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1845057" cy="426142"/>
          </a:xfrm>
        </p:spPr>
        <p:txBody>
          <a:bodyPr/>
          <a:lstStyle/>
          <a:p>
            <a:r>
              <a:rPr lang="en-US"/>
              <a:t>Controller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5715000" y="1828800"/>
            <a:ext cx="533400" cy="4572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Wait for Start Pulse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5715000" y="3124200"/>
            <a:ext cx="533400" cy="457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Increment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Counter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5715000" y="5181600"/>
            <a:ext cx="533400" cy="457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Increment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Counter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15200" y="1524000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Reset</a:t>
            </a:r>
          </a:p>
          <a:p>
            <a:r>
              <a:rPr lang="en-US"/>
              <a:t>Counter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239000" y="3048000"/>
            <a:ext cx="1268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Counter =</a:t>
            </a:r>
          </a:p>
          <a:p>
            <a:r>
              <a:rPr lang="en-US"/>
              <a:t>0 .. 6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62800" y="518160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Counter = 7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781800" y="6019800"/>
            <a:ext cx="124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Done-flag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58000" y="4419600"/>
            <a:ext cx="1146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Last-flag</a:t>
            </a:r>
          </a:p>
        </p:txBody>
      </p:sp>
      <p:cxnSp>
        <p:nvCxnSpPr>
          <p:cNvPr id="49" name="Straight Arrow Connector 48"/>
          <p:cNvCxnSpPr/>
          <p:nvPr/>
        </p:nvCxnSpPr>
        <p:spPr bwMode="auto">
          <a:xfrm rot="5400000">
            <a:off x="7658100" y="4686300"/>
            <a:ext cx="685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rot="5400000">
            <a:off x="7658894" y="6209506"/>
            <a:ext cx="685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477000" y="22098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Start Pulse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 rot="5400000">
            <a:off x="7505700" y="2476500"/>
            <a:ext cx="685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1" y="1905000"/>
            <a:ext cx="4038600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4063014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4026023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3680495" cy="426142"/>
          </a:xfrm>
        </p:spPr>
        <p:txBody>
          <a:bodyPr/>
          <a:lstStyle/>
          <a:p>
            <a:r>
              <a:rPr lang="en-US"/>
              <a:t>Verilog for controller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24400" y="1905000"/>
            <a:ext cx="4191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reg done;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reg last;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always @(posedge clk) begin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done &lt;= 0;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last &lt;= 0;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if (start)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  cnt &lt;= 0;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else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  cnt &lt;= cnt + 1;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if (cnt == 6'd6) 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  last &lt;= 1;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else if (cnt == 6'd7) 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   done &lt;= 1;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  end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76800" y="152400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Controller: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2444580" cy="426142"/>
          </a:xfrm>
        </p:spPr>
        <p:txBody>
          <a:bodyPr/>
          <a:lstStyle/>
          <a:p>
            <a:r>
              <a:rPr lang="en-US"/>
              <a:t>Entire Design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953155"/>
            <a:ext cx="5029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module divider(Z, R, done, X, Y, start,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output [7:0] Z;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output [15:0] R;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output done;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input  [15:0] X;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input  [15:0] Y;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input  start;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input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reg [7:0] Q;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reg [15:0] R;</a:t>
            </a:r>
          </a:p>
          <a:p>
            <a:pPr algn="l"/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reg [5:0]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reg done;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reg last;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always @(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begin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done &lt;= 0;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last &lt;= 0;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if (start)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&lt;= 0;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== 6'd6) 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last &lt;= 1;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else if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== 6'd7) 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done &lt;= 1;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029200" y="947976"/>
            <a:ext cx="396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if (start)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R &lt;= 2 * X - Y;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else if (~last &amp; R[15])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R &lt;= (R &lt;&lt; 1) + Y;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else if (~last)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R &lt;= (R &lt;&lt; 1) - Y;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else if (last &amp; R[15])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R &lt;= R + Y;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else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R &lt;= R;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if (start)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Q &lt;= 0;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else if (~last)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Q &lt;= R[15] ? {Q[6:0], 1'b0} : 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{Q[6:0], 1'b1};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else if (last &amp; R[15])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Q &lt;= {Q[6:0], 1'b0};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else if (last &amp; ~R[15])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Q &lt;= {Q[6:0], 1'b1};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Q &lt;= Q;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		 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assign Z = Q;</a:t>
            </a:r>
          </a:p>
          <a:p>
            <a:pPr algn="l"/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algn="l"/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endmodule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3241272" cy="426142"/>
          </a:xfrm>
        </p:spPr>
        <p:txBody>
          <a:bodyPr/>
          <a:lstStyle/>
          <a:p>
            <a:r>
              <a:rPr lang="en-US"/>
              <a:t>Simulation Output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7620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7620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stop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9" y="1143000"/>
            <a:ext cx="886791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895600" y="5105400"/>
            <a:ext cx="1242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X = 15644</a:t>
            </a:r>
          </a:p>
          <a:p>
            <a:r>
              <a:rPr lang="en-US"/>
              <a:t>Y = 17124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39000" y="5105400"/>
            <a:ext cx="1255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 = 233</a:t>
            </a:r>
          </a:p>
          <a:p>
            <a:r>
              <a:rPr lang="en-US"/>
              <a:t>R = 14972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6019800"/>
            <a:ext cx="457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check: 15644 * 256 - 233 * 17124 = 14972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3241272" cy="426142"/>
          </a:xfrm>
        </p:spPr>
        <p:txBody>
          <a:bodyPr/>
          <a:lstStyle/>
          <a:p>
            <a:r>
              <a:rPr lang="en-US"/>
              <a:t>Simulation Output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7620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7620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stop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9" y="1143000"/>
            <a:ext cx="886791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ounded Rectangle 11"/>
          <p:cNvSpPr/>
          <p:nvPr/>
        </p:nvSpPr>
        <p:spPr bwMode="auto">
          <a:xfrm>
            <a:off x="7400924" y="838200"/>
            <a:ext cx="447675" cy="5257800"/>
          </a:xfrm>
          <a:prstGeom prst="roundRect">
            <a:avLst/>
          </a:prstGeom>
          <a:solidFill>
            <a:srgbClr val="DDDDDD">
              <a:alpha val="4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810000" y="838200"/>
            <a:ext cx="3581400" cy="5257800"/>
          </a:xfrm>
          <a:prstGeom prst="roundRect">
            <a:avLst/>
          </a:prstGeom>
          <a:solidFill>
            <a:srgbClr val="FFC000">
              <a:alpha val="4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581400" y="838200"/>
            <a:ext cx="228600" cy="525780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5257800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initialization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525780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processing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43800" y="5257800"/>
            <a:ext cx="1082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wrap-up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533401" y="1905000"/>
            <a:ext cx="4114800" cy="381000"/>
          </a:xfrm>
          <a:prstGeom prst="roundRect">
            <a:avLst>
              <a:gd name="adj" fmla="val 45182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08986" y="2361459"/>
            <a:ext cx="4139214" cy="2237173"/>
          </a:xfrm>
          <a:prstGeom prst="roundRect">
            <a:avLst>
              <a:gd name="adj" fmla="val 9382"/>
            </a:avLst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5977" y="4660777"/>
            <a:ext cx="4178423" cy="1572827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3204403" cy="426142"/>
          </a:xfrm>
        </p:spPr>
        <p:txBody>
          <a:bodyPr/>
          <a:lstStyle/>
          <a:p>
            <a:r>
              <a:rPr lang="en-US"/>
              <a:t>Resource Sharing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762000"/>
            <a:ext cx="572464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input: X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, Y, evaluate X/Y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output: Q = {q(1) q(2) q(3) .. q(p)}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    R       </a:t>
            </a:r>
          </a:p>
          <a:p>
            <a:pPr algn="l"/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R = 2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* X 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in 1 .. p-1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 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0;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</a:t>
            </a:r>
            <a:r>
              <a:rPr lang="en-US" sz="20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) = 1;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R    = 2 *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-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0" dirty="0">
                <a:latin typeface="Courier New" pitchFamily="49" charset="0"/>
                <a:cs typeface="Courier New" pitchFamily="49" charset="0"/>
              </a:rPr>
              <a:t> (R &lt; 0)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0; R = R </a:t>
            </a:r>
            <a:r>
              <a:rPr lang="en-US" sz="2000" b="0">
                <a:latin typeface="Courier New" pitchFamily="49" charset="0"/>
                <a:cs typeface="Courier New" pitchFamily="49" charset="0"/>
              </a:rPr>
              <a:t>+ Y;</a:t>
            </a:r>
            <a:endParaRPr lang="en-US" sz="2000" b="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l"/>
            <a:r>
              <a:rPr lang="en-US" sz="2000" b="0" dirty="0">
                <a:latin typeface="Courier New" pitchFamily="49" charset="0"/>
                <a:cs typeface="Courier New" pitchFamily="49" charset="0"/>
              </a:rPr>
              <a:t>    q(p) = 1;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953000" y="2761833"/>
            <a:ext cx="35814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always @(posedge clk)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if (start)</a:t>
            </a:r>
          </a:p>
          <a:p>
            <a:pPr algn="l"/>
            <a:r>
              <a:rPr lang="en-US" sz="16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R &lt;= 2 * X - Y;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 if (~last &amp; R[15])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 &lt;= (R &lt;&lt; 1) + Y;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 if (~last)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 &lt;= (R &lt;&lt; 1) - Y;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 if (last &amp; R[15])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 &lt;= R + Y;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algn="l"/>
            <a:r>
              <a:rPr lang="en-US" sz="1600">
                <a:latin typeface="Courier New" pitchFamily="49" charset="0"/>
                <a:cs typeface="Courier New" pitchFamily="49" charset="0"/>
              </a:rPr>
              <a:t>    R &lt;= R;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953000" y="2228433"/>
            <a:ext cx="3228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 Expressions, 1 Adder/Sub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6781800" y="3276600"/>
            <a:ext cx="304800" cy="304800"/>
          </a:xfrm>
          <a:prstGeom prst="ellipse">
            <a:avLst/>
          </a:prstGeom>
          <a:solidFill>
            <a:srgbClr val="FFC000">
              <a:alpha val="41961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162800" y="3733800"/>
            <a:ext cx="304800" cy="304800"/>
          </a:xfrm>
          <a:prstGeom prst="ellipse">
            <a:avLst/>
          </a:prstGeom>
          <a:solidFill>
            <a:srgbClr val="FFC000">
              <a:alpha val="41961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7162800" y="4267200"/>
            <a:ext cx="304800" cy="304800"/>
          </a:xfrm>
          <a:prstGeom prst="ellipse">
            <a:avLst/>
          </a:prstGeom>
          <a:solidFill>
            <a:srgbClr val="FFC000">
              <a:alpha val="41961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324600" y="4724400"/>
            <a:ext cx="304800" cy="304800"/>
          </a:xfrm>
          <a:prstGeom prst="ellipse">
            <a:avLst/>
          </a:prstGeom>
          <a:solidFill>
            <a:srgbClr val="FFC000">
              <a:alpha val="41961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more or less the opposite way 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214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26024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10800000">
            <a:off x="3810000" y="3048000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6600" y="28310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43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5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3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4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35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6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84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65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46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27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95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76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57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38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46482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48006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2" name="Down Arrow 41"/>
          <p:cNvSpPr/>
          <p:nvPr/>
        </p:nvSpPr>
        <p:spPr bwMode="auto">
          <a:xfrm flipV="1">
            <a:off x="1143000" y="3200400"/>
            <a:ext cx="762000" cy="1219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35C96-4C55-47E3-9E19-93CA1BCC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4161396" cy="426142"/>
          </a:xfrm>
        </p:spPr>
        <p:txBody>
          <a:bodyPr/>
          <a:lstStyle/>
          <a:p>
            <a:r>
              <a:rPr lang="en-US" dirty="0"/>
              <a:t>Parallel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35950-7E11-4912-B808-383BA0E2C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48100" cy="371383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 =  X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 1 .. p loop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2 * R - 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0)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q(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0;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 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q(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1;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B707F5-8A3E-4351-A2C2-F5FC56F24B7C}"/>
              </a:ext>
            </a:extLst>
          </p:cNvPr>
          <p:cNvSpPr txBox="1">
            <a:spLocks/>
          </p:cNvSpPr>
          <p:nvPr/>
        </p:nvSpPr>
        <p:spPr bwMode="auto">
          <a:xfrm>
            <a:off x="4648200" y="902898"/>
            <a:ext cx="3848100" cy="4932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>
            <a:lvl1pPr marL="287338" indent="-287338" algn="l" rtl="0" eaLnBrk="0" fontAlgn="base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46063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80000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6175" indent="-176213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</a:pP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R0 =  X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tmp1 = 2*R0 -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q1   = ~ tmp1[15]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R1   = tmp1[15] ? 2*R0 -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2*R0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tmp2 = 2*R1 -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q2   = ~ tmp2[15]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R2   = tmp2[15] ? 2*R1 -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2*R1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tmp3 = 2*R1 -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q3   = ~ tmp3[15]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R2   = tmp3[15] ? 2*R2 -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2*R2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tmp4 = 2*R1 -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q4   = ~ tmp4[15]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R2   = tmp4[15] ? 2*R3 -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2*R3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tmp5 = 2*R1 -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q5   = ~ tmp5[15]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R2   = tmp5[15] ? 2*R4 -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2*R4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6892178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35C96-4C55-47E3-9E19-93CA1BCC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6737422" cy="426142"/>
          </a:xfrm>
        </p:spPr>
        <p:txBody>
          <a:bodyPr/>
          <a:lstStyle/>
          <a:p>
            <a:r>
              <a:rPr lang="en-US" dirty="0"/>
              <a:t>Parallel Implementation - Array Divider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B707F5-8A3E-4351-A2C2-F5FC56F24B7C}"/>
              </a:ext>
            </a:extLst>
          </p:cNvPr>
          <p:cNvSpPr txBox="1">
            <a:spLocks/>
          </p:cNvSpPr>
          <p:nvPr/>
        </p:nvSpPr>
        <p:spPr bwMode="auto">
          <a:xfrm>
            <a:off x="4648200" y="902898"/>
            <a:ext cx="3848100" cy="4932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>
            <a:lvl1pPr marL="287338" indent="-287338" algn="l" rtl="0" eaLnBrk="0" fontAlgn="base" hangingPunct="0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800000"/>
              </a:buClr>
              <a:buSzPct val="80000"/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46063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80000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6175" indent="-176213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</a:pP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R0 =  X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tmp1 = 2*R0 -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q1   = ~ tmp1[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R1   = tmp1[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? 2*R0 -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2*R0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tmp2 = 2*R1 -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q2   = ~ tmp2[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R2   = tmp2[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? 2*R1 -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2*R1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tmp3 = 2*R1 -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q3   = ~ tmp3[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R2   = tmp3[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? 2*R2 -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2*R2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tmp4 = 2*R1 -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q4   = ~ tmp4[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R2   = tmp4[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? 2*R3 -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2*R3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tmp5 = 2*R1 -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q5   = ~ tmp5[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R2   = tmp5[</a:t>
            </a:r>
            <a:r>
              <a:rPr lang="en-US" sz="1600" b="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msb</a:t>
            </a: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? 2*R4 - Y :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2*R4 + Y</a:t>
            </a:r>
            <a:b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F90333-9C8C-4FA4-A6E6-68672A4811B8}"/>
              </a:ext>
            </a:extLst>
          </p:cNvPr>
          <p:cNvSpPr/>
          <p:nvPr/>
        </p:nvSpPr>
        <p:spPr bwMode="auto">
          <a:xfrm>
            <a:off x="3206150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B7E15-6775-4C37-8A08-7D99D5CFFB65}"/>
              </a:ext>
            </a:extLst>
          </p:cNvPr>
          <p:cNvSpPr/>
          <p:nvPr/>
        </p:nvSpPr>
        <p:spPr bwMode="auto">
          <a:xfrm>
            <a:off x="2212675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A044E2-38CE-460D-8A8E-9C1F48D8AF0D}"/>
              </a:ext>
            </a:extLst>
          </p:cNvPr>
          <p:cNvSpPr/>
          <p:nvPr/>
        </p:nvSpPr>
        <p:spPr bwMode="auto">
          <a:xfrm>
            <a:off x="1219200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5CDFB09-B2A1-482D-9BE7-FB4BBF5346A4}"/>
              </a:ext>
            </a:extLst>
          </p:cNvPr>
          <p:cNvCxnSpPr>
            <a:cxnSpLocks/>
          </p:cNvCxnSpPr>
          <p:nvPr/>
        </p:nvCxnSpPr>
        <p:spPr bwMode="auto">
          <a:xfrm>
            <a:off x="36547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FF934CB-883B-4A13-9283-F35E8FD66218}"/>
              </a:ext>
            </a:extLst>
          </p:cNvPr>
          <p:cNvCxnSpPr>
            <a:cxnSpLocks/>
          </p:cNvCxnSpPr>
          <p:nvPr/>
        </p:nvCxnSpPr>
        <p:spPr bwMode="auto">
          <a:xfrm>
            <a:off x="335280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C58DB55-DE61-43BB-A05A-780E9B947117}"/>
              </a:ext>
            </a:extLst>
          </p:cNvPr>
          <p:cNvCxnSpPr>
            <a:cxnSpLocks/>
          </p:cNvCxnSpPr>
          <p:nvPr/>
        </p:nvCxnSpPr>
        <p:spPr bwMode="auto">
          <a:xfrm>
            <a:off x="266125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7920B2C-3413-4107-9ABE-05170821EE02}"/>
              </a:ext>
            </a:extLst>
          </p:cNvPr>
          <p:cNvCxnSpPr>
            <a:cxnSpLocks/>
          </p:cNvCxnSpPr>
          <p:nvPr/>
        </p:nvCxnSpPr>
        <p:spPr bwMode="auto">
          <a:xfrm>
            <a:off x="23593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53EF4A2-3BA1-42BE-A637-1436CA8710CF}"/>
              </a:ext>
            </a:extLst>
          </p:cNvPr>
          <p:cNvCxnSpPr>
            <a:cxnSpLocks/>
          </p:cNvCxnSpPr>
          <p:nvPr/>
        </p:nvCxnSpPr>
        <p:spPr bwMode="auto">
          <a:xfrm>
            <a:off x="167065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12F0147-74B8-44BD-9B9F-735030AE5549}"/>
              </a:ext>
            </a:extLst>
          </p:cNvPr>
          <p:cNvCxnSpPr>
            <a:cxnSpLocks/>
          </p:cNvCxnSpPr>
          <p:nvPr/>
        </p:nvCxnSpPr>
        <p:spPr bwMode="auto">
          <a:xfrm>
            <a:off x="13687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8B57D4-9DF5-4436-B061-97EA965E21CA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1981200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0594472-0D9D-4EAE-822F-81E8E9DCC639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19812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D0CBD8-2FCA-47E9-8676-7E24CACFB012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19812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5D9F30B-9462-4658-8CBE-0D53469069EC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1981200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B4FE41F-505A-4719-A234-0528991FFB0B}"/>
              </a:ext>
            </a:extLst>
          </p:cNvPr>
          <p:cNvCxnSpPr>
            <a:cxnSpLocks/>
          </p:cNvCxnSpPr>
          <p:nvPr/>
        </p:nvCxnSpPr>
        <p:spPr bwMode="auto">
          <a:xfrm>
            <a:off x="914400" y="19812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B13135B-C8BD-4950-8937-A6BA7B9C184A}"/>
              </a:ext>
            </a:extLst>
          </p:cNvPr>
          <p:cNvCxnSpPr>
            <a:cxnSpLocks/>
          </p:cNvCxnSpPr>
          <p:nvPr/>
        </p:nvCxnSpPr>
        <p:spPr bwMode="auto">
          <a:xfrm>
            <a:off x="914400" y="2519362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21098A5-0F38-4F55-9D84-C3B785341318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49B7792-AB77-4671-BAC0-211340E0B79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3367753-C756-4F1C-B70B-5BC486FCDA0A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69A39E0-1DE3-49DE-9E87-AB00E2CACE52}"/>
              </a:ext>
            </a:extLst>
          </p:cNvPr>
          <p:cNvSpPr/>
          <p:nvPr/>
        </p:nvSpPr>
        <p:spPr bwMode="auto">
          <a:xfrm>
            <a:off x="3206150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EA55981-13BD-4784-943A-E4E92F79FA78}"/>
              </a:ext>
            </a:extLst>
          </p:cNvPr>
          <p:cNvSpPr/>
          <p:nvPr/>
        </p:nvSpPr>
        <p:spPr bwMode="auto">
          <a:xfrm>
            <a:off x="2212675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BA8F23E-1737-4E51-A456-4C4121AB1B3C}"/>
              </a:ext>
            </a:extLst>
          </p:cNvPr>
          <p:cNvSpPr/>
          <p:nvPr/>
        </p:nvSpPr>
        <p:spPr bwMode="auto">
          <a:xfrm>
            <a:off x="1219200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6A3D0B7-7704-4815-85BF-7EEDDCA3A6FD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35814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E24E533-383F-4A68-B04C-6F8D7754BA11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35814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4E90472-847A-426B-95EC-FFB5C9D079CC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>
            <a:off x="3510950" y="2362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A453131-234F-47B0-99B5-87798F15D9BD}"/>
              </a:ext>
            </a:extLst>
          </p:cNvPr>
          <p:cNvCxnSpPr>
            <a:cxnSpLocks/>
          </p:cNvCxnSpPr>
          <p:nvPr/>
        </p:nvCxnSpPr>
        <p:spPr bwMode="auto">
          <a:xfrm>
            <a:off x="2527987" y="2362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9ED64CE-C322-4EDB-A073-C0AEA4A4E754}"/>
              </a:ext>
            </a:extLst>
          </p:cNvPr>
          <p:cNvCxnSpPr>
            <a:cxnSpLocks/>
          </p:cNvCxnSpPr>
          <p:nvPr/>
        </p:nvCxnSpPr>
        <p:spPr bwMode="auto">
          <a:xfrm>
            <a:off x="1545024" y="2362200"/>
            <a:ext cx="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ABCC237-B3FA-4B86-8AE2-2A734BD0090A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4357" y="2667000"/>
            <a:ext cx="1156595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F00FB9C-63CB-4E1B-AB5E-70A6EB07BCF8}"/>
              </a:ext>
            </a:extLst>
          </p:cNvPr>
          <p:cNvCxnSpPr>
            <a:cxnSpLocks/>
          </p:cNvCxnSpPr>
          <p:nvPr/>
        </p:nvCxnSpPr>
        <p:spPr bwMode="auto">
          <a:xfrm flipH="1">
            <a:off x="1367287" y="2667000"/>
            <a:ext cx="1160702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7A5F484-4DBC-4AD4-940C-D75AC5B16416}"/>
              </a:ext>
            </a:extLst>
          </p:cNvPr>
          <p:cNvCxnSpPr>
            <a:cxnSpLocks/>
          </p:cNvCxnSpPr>
          <p:nvPr/>
        </p:nvCxnSpPr>
        <p:spPr bwMode="auto">
          <a:xfrm>
            <a:off x="3661130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78C7DF30-E241-43E7-B475-E8F40FB0B286}"/>
              </a:ext>
            </a:extLst>
          </p:cNvPr>
          <p:cNvCxnSpPr>
            <a:cxnSpLocks/>
          </p:cNvCxnSpPr>
          <p:nvPr/>
        </p:nvCxnSpPr>
        <p:spPr bwMode="auto">
          <a:xfrm>
            <a:off x="2667655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EC31725-B2A4-4191-BF06-BCD4A5EBE079}"/>
              </a:ext>
            </a:extLst>
          </p:cNvPr>
          <p:cNvCxnSpPr>
            <a:cxnSpLocks/>
          </p:cNvCxnSpPr>
          <p:nvPr/>
        </p:nvCxnSpPr>
        <p:spPr bwMode="auto">
          <a:xfrm>
            <a:off x="1677055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C2CDB49-D04E-45B1-9874-F22AEAA545D5}"/>
              </a:ext>
            </a:extLst>
          </p:cNvPr>
          <p:cNvCxnSpPr>
            <a:cxnSpLocks/>
          </p:cNvCxnSpPr>
          <p:nvPr/>
        </p:nvCxnSpPr>
        <p:spPr bwMode="auto">
          <a:xfrm>
            <a:off x="3351362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9F37E68-AD04-47E0-9FFE-074E54D91232}"/>
              </a:ext>
            </a:extLst>
          </p:cNvPr>
          <p:cNvCxnSpPr>
            <a:cxnSpLocks/>
          </p:cNvCxnSpPr>
          <p:nvPr/>
        </p:nvCxnSpPr>
        <p:spPr bwMode="auto">
          <a:xfrm>
            <a:off x="2357887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499F0F2-185C-45E9-91FB-435A35FFC654}"/>
              </a:ext>
            </a:extLst>
          </p:cNvPr>
          <p:cNvCxnSpPr>
            <a:cxnSpLocks/>
          </p:cNvCxnSpPr>
          <p:nvPr/>
        </p:nvCxnSpPr>
        <p:spPr bwMode="auto">
          <a:xfrm>
            <a:off x="1367287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A288879D-5DA5-45A5-959B-1A432D8DBDC9}"/>
              </a:ext>
            </a:extLst>
          </p:cNvPr>
          <p:cNvSpPr txBox="1"/>
          <p:nvPr/>
        </p:nvSpPr>
        <p:spPr>
          <a:xfrm>
            <a:off x="1495927" y="1037988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AE24741-25DB-4100-B88F-AC2E72A217D7}"/>
              </a:ext>
            </a:extLst>
          </p:cNvPr>
          <p:cNvSpPr txBox="1"/>
          <p:nvPr/>
        </p:nvSpPr>
        <p:spPr>
          <a:xfrm>
            <a:off x="2480122" y="1046202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5F92A5-9600-4D9F-827E-B624E11728C0}"/>
              </a:ext>
            </a:extLst>
          </p:cNvPr>
          <p:cNvSpPr txBox="1"/>
          <p:nvPr/>
        </p:nvSpPr>
        <p:spPr>
          <a:xfrm>
            <a:off x="3470722" y="1046202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08BB033-1565-4C4C-91E4-C0C1BB3858B6}"/>
              </a:ext>
            </a:extLst>
          </p:cNvPr>
          <p:cNvCxnSpPr>
            <a:cxnSpLocks/>
          </p:cNvCxnSpPr>
          <p:nvPr/>
        </p:nvCxnSpPr>
        <p:spPr bwMode="auto">
          <a:xfrm>
            <a:off x="1593011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9F07B436-F0DD-492B-966F-B26662ECEE8C}"/>
              </a:ext>
            </a:extLst>
          </p:cNvPr>
          <p:cNvCxnSpPr>
            <a:cxnSpLocks/>
          </p:cNvCxnSpPr>
          <p:nvPr/>
        </p:nvCxnSpPr>
        <p:spPr bwMode="auto">
          <a:xfrm>
            <a:off x="2577206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60EB242-0864-4262-8CB2-6EE0FF8A57AB}"/>
              </a:ext>
            </a:extLst>
          </p:cNvPr>
          <p:cNvCxnSpPr>
            <a:cxnSpLocks/>
          </p:cNvCxnSpPr>
          <p:nvPr/>
        </p:nvCxnSpPr>
        <p:spPr bwMode="auto">
          <a:xfrm>
            <a:off x="3561401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3515421C-3E22-420F-9F99-69B84F9B297C}"/>
              </a:ext>
            </a:extLst>
          </p:cNvPr>
          <p:cNvSpPr txBox="1"/>
          <p:nvPr/>
        </p:nvSpPr>
        <p:spPr>
          <a:xfrm>
            <a:off x="4114800" y="18427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B40A837-63C6-4690-A9BC-C2FE017E2CE3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3576638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170AE25-8759-4672-96D3-92A6F8910EAD}"/>
              </a:ext>
            </a:extLst>
          </p:cNvPr>
          <p:cNvCxnSpPr>
            <a:cxnSpLocks/>
          </p:cNvCxnSpPr>
          <p:nvPr/>
        </p:nvCxnSpPr>
        <p:spPr bwMode="auto">
          <a:xfrm>
            <a:off x="914400" y="3576638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1DAF2C6-E857-4D65-93AC-618F562AA956}"/>
              </a:ext>
            </a:extLst>
          </p:cNvPr>
          <p:cNvCxnSpPr>
            <a:cxnSpLocks/>
          </p:cNvCxnSpPr>
          <p:nvPr/>
        </p:nvCxnSpPr>
        <p:spPr bwMode="auto">
          <a:xfrm>
            <a:off x="914400" y="4114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9B3639E-38F4-4419-A148-CD2568CC3EAE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298DAA79-1F30-4045-95BF-3E52A9E095EF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68969F1-641A-4DFD-897E-90023F279F6F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1BF381CD-4CFB-44EE-B262-FEC965EF78C7}"/>
              </a:ext>
            </a:extLst>
          </p:cNvPr>
          <p:cNvSpPr txBox="1"/>
          <p:nvPr/>
        </p:nvSpPr>
        <p:spPr>
          <a:xfrm>
            <a:off x="1198909" y="1074987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8BAF0D0-2799-4757-A46E-692C8019CA80}"/>
              </a:ext>
            </a:extLst>
          </p:cNvPr>
          <p:cNvSpPr txBox="1"/>
          <p:nvPr/>
        </p:nvSpPr>
        <p:spPr>
          <a:xfrm>
            <a:off x="2183104" y="1083201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0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A671D1C-EE99-4D8D-BF3E-FF6050B57325}"/>
              </a:ext>
            </a:extLst>
          </p:cNvPr>
          <p:cNvSpPr txBox="1"/>
          <p:nvPr/>
        </p:nvSpPr>
        <p:spPr>
          <a:xfrm>
            <a:off x="3131224" y="1083201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0A454F2-EA29-45BE-8F17-C6E631917C8E}"/>
              </a:ext>
            </a:extLst>
          </p:cNvPr>
          <p:cNvSpPr txBox="1"/>
          <p:nvPr/>
        </p:nvSpPr>
        <p:spPr>
          <a:xfrm>
            <a:off x="3172030" y="2730520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903282D-0515-4429-8B5F-7D9C0D3D5FE4}"/>
              </a:ext>
            </a:extLst>
          </p:cNvPr>
          <p:cNvSpPr/>
          <p:nvPr/>
        </p:nvSpPr>
        <p:spPr bwMode="auto">
          <a:xfrm>
            <a:off x="3206150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316A0E41-5913-4811-923C-FF3E807A2673}"/>
              </a:ext>
            </a:extLst>
          </p:cNvPr>
          <p:cNvSpPr/>
          <p:nvPr/>
        </p:nvSpPr>
        <p:spPr bwMode="auto">
          <a:xfrm>
            <a:off x="2212675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3AE1C39-5C75-42DE-81AC-B33B0DE7241A}"/>
              </a:ext>
            </a:extLst>
          </p:cNvPr>
          <p:cNvSpPr/>
          <p:nvPr/>
        </p:nvSpPr>
        <p:spPr bwMode="auto">
          <a:xfrm>
            <a:off x="1219200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2A735CB-4DB8-4076-9823-719A96200936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51816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461971B-54DA-4950-8F45-C874DAF584B1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51816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411246E3-7132-4E2C-9B4D-C5CAD258A4A2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4357" y="4267200"/>
            <a:ext cx="1156595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ACD89AF7-037C-4514-929F-AD0B1CE4BE8A}"/>
              </a:ext>
            </a:extLst>
          </p:cNvPr>
          <p:cNvCxnSpPr>
            <a:cxnSpLocks/>
          </p:cNvCxnSpPr>
          <p:nvPr/>
        </p:nvCxnSpPr>
        <p:spPr bwMode="auto">
          <a:xfrm flipH="1">
            <a:off x="1367287" y="4267200"/>
            <a:ext cx="1160702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2EAD3BA-EEC4-4183-8E7B-51EC062BFA0A}"/>
              </a:ext>
            </a:extLst>
          </p:cNvPr>
          <p:cNvCxnSpPr>
            <a:cxnSpLocks/>
          </p:cNvCxnSpPr>
          <p:nvPr/>
        </p:nvCxnSpPr>
        <p:spPr bwMode="auto">
          <a:xfrm>
            <a:off x="3661130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0804D39-4D2E-4DB4-865C-1F1E2FD92FA2}"/>
              </a:ext>
            </a:extLst>
          </p:cNvPr>
          <p:cNvCxnSpPr>
            <a:cxnSpLocks/>
          </p:cNvCxnSpPr>
          <p:nvPr/>
        </p:nvCxnSpPr>
        <p:spPr bwMode="auto">
          <a:xfrm>
            <a:off x="2667655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BB74E92-EDAB-460C-B7A1-7085D8AC8D5E}"/>
              </a:ext>
            </a:extLst>
          </p:cNvPr>
          <p:cNvCxnSpPr>
            <a:cxnSpLocks/>
          </p:cNvCxnSpPr>
          <p:nvPr/>
        </p:nvCxnSpPr>
        <p:spPr bwMode="auto">
          <a:xfrm>
            <a:off x="1677055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63E5048-3D8C-4B8F-A62F-3240BE0B80B7}"/>
              </a:ext>
            </a:extLst>
          </p:cNvPr>
          <p:cNvCxnSpPr>
            <a:cxnSpLocks/>
          </p:cNvCxnSpPr>
          <p:nvPr/>
        </p:nvCxnSpPr>
        <p:spPr bwMode="auto">
          <a:xfrm>
            <a:off x="3351362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6079815-CAB5-42E0-83EB-3DA96AB3A7B1}"/>
              </a:ext>
            </a:extLst>
          </p:cNvPr>
          <p:cNvCxnSpPr>
            <a:cxnSpLocks/>
          </p:cNvCxnSpPr>
          <p:nvPr/>
        </p:nvCxnSpPr>
        <p:spPr bwMode="auto">
          <a:xfrm>
            <a:off x="2357887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5C31255C-4291-47A6-B1D8-FB0FC15E4924}"/>
              </a:ext>
            </a:extLst>
          </p:cNvPr>
          <p:cNvCxnSpPr>
            <a:cxnSpLocks/>
          </p:cNvCxnSpPr>
          <p:nvPr/>
        </p:nvCxnSpPr>
        <p:spPr bwMode="auto">
          <a:xfrm>
            <a:off x="1367287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F668538B-DD9F-4282-9BF4-5307C82FB87E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5176838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87D4A281-0F2E-4306-A2F3-42D27AFE5AB8}"/>
              </a:ext>
            </a:extLst>
          </p:cNvPr>
          <p:cNvCxnSpPr>
            <a:cxnSpLocks/>
          </p:cNvCxnSpPr>
          <p:nvPr/>
        </p:nvCxnSpPr>
        <p:spPr bwMode="auto">
          <a:xfrm>
            <a:off x="914400" y="5176838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D90CCB7D-F99C-4637-929A-DE1B1BA0A892}"/>
              </a:ext>
            </a:extLst>
          </p:cNvPr>
          <p:cNvCxnSpPr>
            <a:cxnSpLocks/>
          </p:cNvCxnSpPr>
          <p:nvPr/>
        </p:nvCxnSpPr>
        <p:spPr bwMode="auto">
          <a:xfrm>
            <a:off x="914400" y="57150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C83F54C-BAAA-4D6E-8130-944846C9F4C7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65FAA24-1807-49D9-A1C5-A17D7C3E70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4215A8C-7C47-4C7D-8676-72F2752EE420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C059A790-C4EE-44DD-A7C4-9876C0FC7D26}"/>
              </a:ext>
            </a:extLst>
          </p:cNvPr>
          <p:cNvSpPr txBox="1"/>
          <p:nvPr/>
        </p:nvSpPr>
        <p:spPr>
          <a:xfrm>
            <a:off x="3172030" y="4330720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x0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3C014731-9D44-4CCE-9928-B607C530AA07}"/>
              </a:ext>
            </a:extLst>
          </p:cNvPr>
          <p:cNvCxnSpPr>
            <a:cxnSpLocks/>
          </p:cNvCxnSpPr>
          <p:nvPr/>
        </p:nvCxnSpPr>
        <p:spPr bwMode="auto">
          <a:xfrm>
            <a:off x="2527987" y="39624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5399E047-D566-44BE-A309-4E5DA75871B2}"/>
              </a:ext>
            </a:extLst>
          </p:cNvPr>
          <p:cNvCxnSpPr>
            <a:cxnSpLocks/>
          </p:cNvCxnSpPr>
          <p:nvPr/>
        </p:nvCxnSpPr>
        <p:spPr bwMode="auto">
          <a:xfrm>
            <a:off x="3510950" y="39624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169807D2-F065-4ECA-82FB-77D3CFA31F73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3576638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A9DD9F19-808F-4C94-8889-FC4935CF0557}"/>
              </a:ext>
            </a:extLst>
          </p:cNvPr>
          <p:cNvSpPr txBox="1"/>
          <p:nvPr/>
        </p:nvSpPr>
        <p:spPr>
          <a:xfrm>
            <a:off x="4114800" y="3438138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19A8A3A1-4291-4BCE-9360-C08858F3476C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5172076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8763D243-1289-4CA3-9D40-B40CF47FCCAF}"/>
              </a:ext>
            </a:extLst>
          </p:cNvPr>
          <p:cNvSpPr txBox="1"/>
          <p:nvPr/>
        </p:nvSpPr>
        <p:spPr>
          <a:xfrm>
            <a:off x="4114800" y="5033576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98C7A3A-92E9-47EB-A986-2E1B9C82E668}"/>
              </a:ext>
            </a:extLst>
          </p:cNvPr>
          <p:cNvSpPr txBox="1"/>
          <p:nvPr/>
        </p:nvSpPr>
        <p:spPr>
          <a:xfrm>
            <a:off x="1495927" y="2706679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7494738-A909-4CB7-B958-D856D4698C5A}"/>
              </a:ext>
            </a:extLst>
          </p:cNvPr>
          <p:cNvSpPr txBox="1"/>
          <p:nvPr/>
        </p:nvSpPr>
        <p:spPr>
          <a:xfrm>
            <a:off x="2480122" y="2714893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1B208C91-0648-4E9C-8B20-15009BD6C253}"/>
              </a:ext>
            </a:extLst>
          </p:cNvPr>
          <p:cNvSpPr txBox="1"/>
          <p:nvPr/>
        </p:nvSpPr>
        <p:spPr>
          <a:xfrm>
            <a:off x="3470722" y="2714893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05DACF05-634C-4997-9A1A-0F9503227FA9}"/>
              </a:ext>
            </a:extLst>
          </p:cNvPr>
          <p:cNvCxnSpPr>
            <a:cxnSpLocks/>
          </p:cNvCxnSpPr>
          <p:nvPr/>
        </p:nvCxnSpPr>
        <p:spPr bwMode="auto">
          <a:xfrm>
            <a:off x="1593011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3F3C2560-7652-4C61-A4FD-24357F340932}"/>
              </a:ext>
            </a:extLst>
          </p:cNvPr>
          <p:cNvCxnSpPr>
            <a:cxnSpLocks/>
          </p:cNvCxnSpPr>
          <p:nvPr/>
        </p:nvCxnSpPr>
        <p:spPr bwMode="auto">
          <a:xfrm>
            <a:off x="2577206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9527A2DA-37B0-4BDC-87C3-2C8A3FD6BC1A}"/>
              </a:ext>
            </a:extLst>
          </p:cNvPr>
          <p:cNvCxnSpPr>
            <a:cxnSpLocks/>
          </p:cNvCxnSpPr>
          <p:nvPr/>
        </p:nvCxnSpPr>
        <p:spPr bwMode="auto">
          <a:xfrm>
            <a:off x="3561401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F5C39AEF-200B-4077-A41D-19F049DBE458}"/>
              </a:ext>
            </a:extLst>
          </p:cNvPr>
          <p:cNvSpPr txBox="1"/>
          <p:nvPr/>
        </p:nvSpPr>
        <p:spPr>
          <a:xfrm>
            <a:off x="1494386" y="4291817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33E8417-BE4E-44CA-93A6-E038AC944A3D}"/>
              </a:ext>
            </a:extLst>
          </p:cNvPr>
          <p:cNvSpPr txBox="1"/>
          <p:nvPr/>
        </p:nvSpPr>
        <p:spPr>
          <a:xfrm>
            <a:off x="2478581" y="4300031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200CF5E-0715-43F6-9CD9-F0B74E813C16}"/>
              </a:ext>
            </a:extLst>
          </p:cNvPr>
          <p:cNvSpPr txBox="1"/>
          <p:nvPr/>
        </p:nvSpPr>
        <p:spPr>
          <a:xfrm>
            <a:off x="3469181" y="4300031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B2FDC22B-17CA-4B15-A912-4A13F773C04B}"/>
              </a:ext>
            </a:extLst>
          </p:cNvPr>
          <p:cNvCxnSpPr>
            <a:cxnSpLocks/>
          </p:cNvCxnSpPr>
          <p:nvPr/>
        </p:nvCxnSpPr>
        <p:spPr bwMode="auto">
          <a:xfrm>
            <a:off x="1591470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EC1D7BA1-6F76-450D-8C99-8F01E0625189}"/>
              </a:ext>
            </a:extLst>
          </p:cNvPr>
          <p:cNvCxnSpPr>
            <a:cxnSpLocks/>
          </p:cNvCxnSpPr>
          <p:nvPr/>
        </p:nvCxnSpPr>
        <p:spPr bwMode="auto">
          <a:xfrm>
            <a:off x="2575665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109243AE-837A-452B-9261-30FAA631230D}"/>
              </a:ext>
            </a:extLst>
          </p:cNvPr>
          <p:cNvCxnSpPr>
            <a:cxnSpLocks/>
          </p:cNvCxnSpPr>
          <p:nvPr/>
        </p:nvCxnSpPr>
        <p:spPr bwMode="auto">
          <a:xfrm>
            <a:off x="3559860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07609055-DF65-4791-9F5F-5099C26527C0}"/>
              </a:ext>
            </a:extLst>
          </p:cNvPr>
          <p:cNvSpPr txBox="1"/>
          <p:nvPr/>
        </p:nvSpPr>
        <p:spPr>
          <a:xfrm>
            <a:off x="459247" y="163094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q1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448C2C3A-9F76-48B9-86E6-4F1939367A0A}"/>
              </a:ext>
            </a:extLst>
          </p:cNvPr>
          <p:cNvCxnSpPr>
            <a:cxnSpLocks/>
          </p:cNvCxnSpPr>
          <p:nvPr/>
        </p:nvCxnSpPr>
        <p:spPr bwMode="auto">
          <a:xfrm>
            <a:off x="560338" y="165975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369BDAC6-B5D8-4A01-834E-785718B93322}"/>
              </a:ext>
            </a:extLst>
          </p:cNvPr>
          <p:cNvSpPr txBox="1"/>
          <p:nvPr/>
        </p:nvSpPr>
        <p:spPr>
          <a:xfrm>
            <a:off x="458709" y="326281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q2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B48FA0DF-F777-4D8E-BAD8-33E13045807F}"/>
              </a:ext>
            </a:extLst>
          </p:cNvPr>
          <p:cNvCxnSpPr>
            <a:cxnSpLocks/>
          </p:cNvCxnSpPr>
          <p:nvPr/>
        </p:nvCxnSpPr>
        <p:spPr bwMode="auto">
          <a:xfrm>
            <a:off x="559800" y="329162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536E233D-DB72-40C3-B15B-008C6C71CB93}"/>
              </a:ext>
            </a:extLst>
          </p:cNvPr>
          <p:cNvSpPr txBox="1"/>
          <p:nvPr/>
        </p:nvSpPr>
        <p:spPr>
          <a:xfrm>
            <a:off x="458171" y="489468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q3</a:t>
            </a: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A596B819-2576-453D-99E7-90210FD22FF4}"/>
              </a:ext>
            </a:extLst>
          </p:cNvPr>
          <p:cNvCxnSpPr>
            <a:cxnSpLocks/>
          </p:cNvCxnSpPr>
          <p:nvPr/>
        </p:nvCxnSpPr>
        <p:spPr bwMode="auto">
          <a:xfrm>
            <a:off x="559262" y="492349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474525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35C96-4C55-47E3-9E19-93CA1BCC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6737422" cy="426142"/>
          </a:xfrm>
        </p:spPr>
        <p:txBody>
          <a:bodyPr/>
          <a:lstStyle/>
          <a:p>
            <a:r>
              <a:rPr lang="en-US" dirty="0"/>
              <a:t>Parallel Implementation - Array Divider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F90333-9C8C-4FA4-A6E6-68672A4811B8}"/>
              </a:ext>
            </a:extLst>
          </p:cNvPr>
          <p:cNvSpPr/>
          <p:nvPr/>
        </p:nvSpPr>
        <p:spPr bwMode="auto">
          <a:xfrm>
            <a:off x="3206150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B7E15-6775-4C37-8A08-7D99D5CFFB65}"/>
              </a:ext>
            </a:extLst>
          </p:cNvPr>
          <p:cNvSpPr/>
          <p:nvPr/>
        </p:nvSpPr>
        <p:spPr bwMode="auto">
          <a:xfrm>
            <a:off x="2212675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A044E2-38CE-460D-8A8E-9C1F48D8AF0D}"/>
              </a:ext>
            </a:extLst>
          </p:cNvPr>
          <p:cNvSpPr/>
          <p:nvPr/>
        </p:nvSpPr>
        <p:spPr bwMode="auto">
          <a:xfrm>
            <a:off x="1219200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5CDFB09-B2A1-482D-9BE7-FB4BBF5346A4}"/>
              </a:ext>
            </a:extLst>
          </p:cNvPr>
          <p:cNvCxnSpPr>
            <a:cxnSpLocks/>
          </p:cNvCxnSpPr>
          <p:nvPr/>
        </p:nvCxnSpPr>
        <p:spPr bwMode="auto">
          <a:xfrm>
            <a:off x="36547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FF934CB-883B-4A13-9283-F35E8FD66218}"/>
              </a:ext>
            </a:extLst>
          </p:cNvPr>
          <p:cNvCxnSpPr>
            <a:cxnSpLocks/>
          </p:cNvCxnSpPr>
          <p:nvPr/>
        </p:nvCxnSpPr>
        <p:spPr bwMode="auto">
          <a:xfrm>
            <a:off x="335280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C58DB55-DE61-43BB-A05A-780E9B947117}"/>
              </a:ext>
            </a:extLst>
          </p:cNvPr>
          <p:cNvCxnSpPr>
            <a:cxnSpLocks/>
          </p:cNvCxnSpPr>
          <p:nvPr/>
        </p:nvCxnSpPr>
        <p:spPr bwMode="auto">
          <a:xfrm>
            <a:off x="266125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7920B2C-3413-4107-9ABE-05170821EE02}"/>
              </a:ext>
            </a:extLst>
          </p:cNvPr>
          <p:cNvCxnSpPr>
            <a:cxnSpLocks/>
          </p:cNvCxnSpPr>
          <p:nvPr/>
        </p:nvCxnSpPr>
        <p:spPr bwMode="auto">
          <a:xfrm>
            <a:off x="23593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53EF4A2-3BA1-42BE-A637-1436CA8710CF}"/>
              </a:ext>
            </a:extLst>
          </p:cNvPr>
          <p:cNvCxnSpPr>
            <a:cxnSpLocks/>
          </p:cNvCxnSpPr>
          <p:nvPr/>
        </p:nvCxnSpPr>
        <p:spPr bwMode="auto">
          <a:xfrm>
            <a:off x="167065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12F0147-74B8-44BD-9B9F-735030AE5549}"/>
              </a:ext>
            </a:extLst>
          </p:cNvPr>
          <p:cNvCxnSpPr>
            <a:cxnSpLocks/>
          </p:cNvCxnSpPr>
          <p:nvPr/>
        </p:nvCxnSpPr>
        <p:spPr bwMode="auto">
          <a:xfrm>
            <a:off x="13687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8B57D4-9DF5-4436-B061-97EA965E21CA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1981200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0594472-0D9D-4EAE-822F-81E8E9DCC639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19812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D0CBD8-2FCA-47E9-8676-7E24CACFB012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19812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5D9F30B-9462-4658-8CBE-0D53469069EC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1981200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B4FE41F-505A-4719-A234-0528991FFB0B}"/>
              </a:ext>
            </a:extLst>
          </p:cNvPr>
          <p:cNvCxnSpPr>
            <a:cxnSpLocks/>
          </p:cNvCxnSpPr>
          <p:nvPr/>
        </p:nvCxnSpPr>
        <p:spPr bwMode="auto">
          <a:xfrm>
            <a:off x="914400" y="19812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B13135B-C8BD-4950-8937-A6BA7B9C184A}"/>
              </a:ext>
            </a:extLst>
          </p:cNvPr>
          <p:cNvCxnSpPr>
            <a:cxnSpLocks/>
          </p:cNvCxnSpPr>
          <p:nvPr/>
        </p:nvCxnSpPr>
        <p:spPr bwMode="auto">
          <a:xfrm>
            <a:off x="914400" y="2519362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21098A5-0F38-4F55-9D84-C3B785341318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49B7792-AB77-4671-BAC0-211340E0B79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3367753-C756-4F1C-B70B-5BC486FCDA0A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69A39E0-1DE3-49DE-9E87-AB00E2CACE52}"/>
              </a:ext>
            </a:extLst>
          </p:cNvPr>
          <p:cNvSpPr/>
          <p:nvPr/>
        </p:nvSpPr>
        <p:spPr bwMode="auto">
          <a:xfrm>
            <a:off x="3206150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EA55981-13BD-4784-943A-E4E92F79FA78}"/>
              </a:ext>
            </a:extLst>
          </p:cNvPr>
          <p:cNvSpPr/>
          <p:nvPr/>
        </p:nvSpPr>
        <p:spPr bwMode="auto">
          <a:xfrm>
            <a:off x="2212675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BA8F23E-1737-4E51-A456-4C4121AB1B3C}"/>
              </a:ext>
            </a:extLst>
          </p:cNvPr>
          <p:cNvSpPr/>
          <p:nvPr/>
        </p:nvSpPr>
        <p:spPr bwMode="auto">
          <a:xfrm>
            <a:off x="1219200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6A3D0B7-7704-4815-85BF-7EEDDCA3A6FD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35814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E24E533-383F-4A68-B04C-6F8D7754BA11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35814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4E90472-847A-426B-95EC-FFB5C9D079CC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>
            <a:off x="3510950" y="2362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A453131-234F-47B0-99B5-87798F15D9BD}"/>
              </a:ext>
            </a:extLst>
          </p:cNvPr>
          <p:cNvCxnSpPr>
            <a:cxnSpLocks/>
          </p:cNvCxnSpPr>
          <p:nvPr/>
        </p:nvCxnSpPr>
        <p:spPr bwMode="auto">
          <a:xfrm>
            <a:off x="2527987" y="2362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9ED64CE-C322-4EDB-A073-C0AEA4A4E754}"/>
              </a:ext>
            </a:extLst>
          </p:cNvPr>
          <p:cNvCxnSpPr>
            <a:cxnSpLocks/>
          </p:cNvCxnSpPr>
          <p:nvPr/>
        </p:nvCxnSpPr>
        <p:spPr bwMode="auto">
          <a:xfrm>
            <a:off x="1545024" y="2362200"/>
            <a:ext cx="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ABCC237-B3FA-4B86-8AE2-2A734BD0090A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4357" y="2667000"/>
            <a:ext cx="1156595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F00FB9C-63CB-4E1B-AB5E-70A6EB07BCF8}"/>
              </a:ext>
            </a:extLst>
          </p:cNvPr>
          <p:cNvCxnSpPr>
            <a:cxnSpLocks/>
          </p:cNvCxnSpPr>
          <p:nvPr/>
        </p:nvCxnSpPr>
        <p:spPr bwMode="auto">
          <a:xfrm flipH="1">
            <a:off x="1367287" y="2667000"/>
            <a:ext cx="1160702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7A5F484-4DBC-4AD4-940C-D75AC5B16416}"/>
              </a:ext>
            </a:extLst>
          </p:cNvPr>
          <p:cNvCxnSpPr>
            <a:cxnSpLocks/>
          </p:cNvCxnSpPr>
          <p:nvPr/>
        </p:nvCxnSpPr>
        <p:spPr bwMode="auto">
          <a:xfrm>
            <a:off x="3661130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78C7DF30-E241-43E7-B475-E8F40FB0B286}"/>
              </a:ext>
            </a:extLst>
          </p:cNvPr>
          <p:cNvCxnSpPr>
            <a:cxnSpLocks/>
          </p:cNvCxnSpPr>
          <p:nvPr/>
        </p:nvCxnSpPr>
        <p:spPr bwMode="auto">
          <a:xfrm>
            <a:off x="2667655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EC31725-B2A4-4191-BF06-BCD4A5EBE079}"/>
              </a:ext>
            </a:extLst>
          </p:cNvPr>
          <p:cNvCxnSpPr>
            <a:cxnSpLocks/>
          </p:cNvCxnSpPr>
          <p:nvPr/>
        </p:nvCxnSpPr>
        <p:spPr bwMode="auto">
          <a:xfrm>
            <a:off x="1677055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C2CDB49-D04E-45B1-9874-F22AEAA545D5}"/>
              </a:ext>
            </a:extLst>
          </p:cNvPr>
          <p:cNvCxnSpPr>
            <a:cxnSpLocks/>
          </p:cNvCxnSpPr>
          <p:nvPr/>
        </p:nvCxnSpPr>
        <p:spPr bwMode="auto">
          <a:xfrm>
            <a:off x="3351362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9F37E68-AD04-47E0-9FFE-074E54D91232}"/>
              </a:ext>
            </a:extLst>
          </p:cNvPr>
          <p:cNvCxnSpPr>
            <a:cxnSpLocks/>
          </p:cNvCxnSpPr>
          <p:nvPr/>
        </p:nvCxnSpPr>
        <p:spPr bwMode="auto">
          <a:xfrm>
            <a:off x="2357887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499F0F2-185C-45E9-91FB-435A35FFC654}"/>
              </a:ext>
            </a:extLst>
          </p:cNvPr>
          <p:cNvCxnSpPr>
            <a:cxnSpLocks/>
          </p:cNvCxnSpPr>
          <p:nvPr/>
        </p:nvCxnSpPr>
        <p:spPr bwMode="auto">
          <a:xfrm>
            <a:off x="1367287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A288879D-5DA5-45A5-959B-1A432D8DBDC9}"/>
              </a:ext>
            </a:extLst>
          </p:cNvPr>
          <p:cNvSpPr txBox="1"/>
          <p:nvPr/>
        </p:nvSpPr>
        <p:spPr>
          <a:xfrm>
            <a:off x="1495927" y="1037988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AE24741-25DB-4100-B88F-AC2E72A217D7}"/>
              </a:ext>
            </a:extLst>
          </p:cNvPr>
          <p:cNvSpPr txBox="1"/>
          <p:nvPr/>
        </p:nvSpPr>
        <p:spPr>
          <a:xfrm>
            <a:off x="2480122" y="1046202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5F92A5-9600-4D9F-827E-B624E11728C0}"/>
              </a:ext>
            </a:extLst>
          </p:cNvPr>
          <p:cNvSpPr txBox="1"/>
          <p:nvPr/>
        </p:nvSpPr>
        <p:spPr>
          <a:xfrm>
            <a:off x="3470722" y="1046202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08BB033-1565-4C4C-91E4-C0C1BB3858B6}"/>
              </a:ext>
            </a:extLst>
          </p:cNvPr>
          <p:cNvCxnSpPr>
            <a:cxnSpLocks/>
          </p:cNvCxnSpPr>
          <p:nvPr/>
        </p:nvCxnSpPr>
        <p:spPr bwMode="auto">
          <a:xfrm>
            <a:off x="1593011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9F07B436-F0DD-492B-966F-B26662ECEE8C}"/>
              </a:ext>
            </a:extLst>
          </p:cNvPr>
          <p:cNvCxnSpPr>
            <a:cxnSpLocks/>
          </p:cNvCxnSpPr>
          <p:nvPr/>
        </p:nvCxnSpPr>
        <p:spPr bwMode="auto">
          <a:xfrm>
            <a:off x="2577206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60EB242-0864-4262-8CB2-6EE0FF8A57AB}"/>
              </a:ext>
            </a:extLst>
          </p:cNvPr>
          <p:cNvCxnSpPr>
            <a:cxnSpLocks/>
          </p:cNvCxnSpPr>
          <p:nvPr/>
        </p:nvCxnSpPr>
        <p:spPr bwMode="auto">
          <a:xfrm>
            <a:off x="3561401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3515421C-3E22-420F-9F99-69B84F9B297C}"/>
              </a:ext>
            </a:extLst>
          </p:cNvPr>
          <p:cNvSpPr txBox="1"/>
          <p:nvPr/>
        </p:nvSpPr>
        <p:spPr>
          <a:xfrm>
            <a:off x="4114800" y="18427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B40A837-63C6-4690-A9BC-C2FE017E2CE3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3576638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170AE25-8759-4672-96D3-92A6F8910EAD}"/>
              </a:ext>
            </a:extLst>
          </p:cNvPr>
          <p:cNvCxnSpPr>
            <a:cxnSpLocks/>
          </p:cNvCxnSpPr>
          <p:nvPr/>
        </p:nvCxnSpPr>
        <p:spPr bwMode="auto">
          <a:xfrm>
            <a:off x="914400" y="3576638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1DAF2C6-E857-4D65-93AC-618F562AA956}"/>
              </a:ext>
            </a:extLst>
          </p:cNvPr>
          <p:cNvCxnSpPr>
            <a:cxnSpLocks/>
          </p:cNvCxnSpPr>
          <p:nvPr/>
        </p:nvCxnSpPr>
        <p:spPr bwMode="auto">
          <a:xfrm>
            <a:off x="914400" y="4114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9B3639E-38F4-4419-A148-CD2568CC3EAE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298DAA79-1F30-4045-95BF-3E52A9E095EF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68969F1-641A-4DFD-897E-90023F279F6F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1BF381CD-4CFB-44EE-B262-FEC965EF78C7}"/>
              </a:ext>
            </a:extLst>
          </p:cNvPr>
          <p:cNvSpPr txBox="1"/>
          <p:nvPr/>
        </p:nvSpPr>
        <p:spPr>
          <a:xfrm>
            <a:off x="1198909" y="1074987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8BAF0D0-2799-4757-A46E-692C8019CA80}"/>
              </a:ext>
            </a:extLst>
          </p:cNvPr>
          <p:cNvSpPr txBox="1"/>
          <p:nvPr/>
        </p:nvSpPr>
        <p:spPr>
          <a:xfrm>
            <a:off x="2183104" y="1083201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0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A671D1C-EE99-4D8D-BF3E-FF6050B57325}"/>
              </a:ext>
            </a:extLst>
          </p:cNvPr>
          <p:cNvSpPr txBox="1"/>
          <p:nvPr/>
        </p:nvSpPr>
        <p:spPr>
          <a:xfrm>
            <a:off x="3131224" y="1083201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0A454F2-EA29-45BE-8F17-C6E631917C8E}"/>
              </a:ext>
            </a:extLst>
          </p:cNvPr>
          <p:cNvSpPr txBox="1"/>
          <p:nvPr/>
        </p:nvSpPr>
        <p:spPr>
          <a:xfrm>
            <a:off x="3172030" y="2730520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903282D-0515-4429-8B5F-7D9C0D3D5FE4}"/>
              </a:ext>
            </a:extLst>
          </p:cNvPr>
          <p:cNvSpPr/>
          <p:nvPr/>
        </p:nvSpPr>
        <p:spPr bwMode="auto">
          <a:xfrm>
            <a:off x="3206150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316A0E41-5913-4811-923C-FF3E807A2673}"/>
              </a:ext>
            </a:extLst>
          </p:cNvPr>
          <p:cNvSpPr/>
          <p:nvPr/>
        </p:nvSpPr>
        <p:spPr bwMode="auto">
          <a:xfrm>
            <a:off x="2212675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3AE1C39-5C75-42DE-81AC-B33B0DE7241A}"/>
              </a:ext>
            </a:extLst>
          </p:cNvPr>
          <p:cNvSpPr/>
          <p:nvPr/>
        </p:nvSpPr>
        <p:spPr bwMode="auto">
          <a:xfrm>
            <a:off x="1219200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2A735CB-4DB8-4076-9823-719A96200936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51816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461971B-54DA-4950-8F45-C874DAF584B1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51816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411246E3-7132-4E2C-9B4D-C5CAD258A4A2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4357" y="4267200"/>
            <a:ext cx="1156595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ACD89AF7-037C-4514-929F-AD0B1CE4BE8A}"/>
              </a:ext>
            </a:extLst>
          </p:cNvPr>
          <p:cNvCxnSpPr>
            <a:cxnSpLocks/>
          </p:cNvCxnSpPr>
          <p:nvPr/>
        </p:nvCxnSpPr>
        <p:spPr bwMode="auto">
          <a:xfrm flipH="1">
            <a:off x="1367287" y="4267200"/>
            <a:ext cx="1160702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2EAD3BA-EEC4-4183-8E7B-51EC062BFA0A}"/>
              </a:ext>
            </a:extLst>
          </p:cNvPr>
          <p:cNvCxnSpPr>
            <a:cxnSpLocks/>
          </p:cNvCxnSpPr>
          <p:nvPr/>
        </p:nvCxnSpPr>
        <p:spPr bwMode="auto">
          <a:xfrm>
            <a:off x="3661130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0804D39-4D2E-4DB4-865C-1F1E2FD92FA2}"/>
              </a:ext>
            </a:extLst>
          </p:cNvPr>
          <p:cNvCxnSpPr>
            <a:cxnSpLocks/>
          </p:cNvCxnSpPr>
          <p:nvPr/>
        </p:nvCxnSpPr>
        <p:spPr bwMode="auto">
          <a:xfrm>
            <a:off x="2667655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BB74E92-EDAB-460C-B7A1-7085D8AC8D5E}"/>
              </a:ext>
            </a:extLst>
          </p:cNvPr>
          <p:cNvCxnSpPr>
            <a:cxnSpLocks/>
          </p:cNvCxnSpPr>
          <p:nvPr/>
        </p:nvCxnSpPr>
        <p:spPr bwMode="auto">
          <a:xfrm>
            <a:off x="1677055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63E5048-3D8C-4B8F-A62F-3240BE0B80B7}"/>
              </a:ext>
            </a:extLst>
          </p:cNvPr>
          <p:cNvCxnSpPr>
            <a:cxnSpLocks/>
          </p:cNvCxnSpPr>
          <p:nvPr/>
        </p:nvCxnSpPr>
        <p:spPr bwMode="auto">
          <a:xfrm>
            <a:off x="3351362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6079815-CAB5-42E0-83EB-3DA96AB3A7B1}"/>
              </a:ext>
            </a:extLst>
          </p:cNvPr>
          <p:cNvCxnSpPr>
            <a:cxnSpLocks/>
          </p:cNvCxnSpPr>
          <p:nvPr/>
        </p:nvCxnSpPr>
        <p:spPr bwMode="auto">
          <a:xfrm>
            <a:off x="2357887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5C31255C-4291-47A6-B1D8-FB0FC15E4924}"/>
              </a:ext>
            </a:extLst>
          </p:cNvPr>
          <p:cNvCxnSpPr>
            <a:cxnSpLocks/>
          </p:cNvCxnSpPr>
          <p:nvPr/>
        </p:nvCxnSpPr>
        <p:spPr bwMode="auto">
          <a:xfrm>
            <a:off x="1367287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F668538B-DD9F-4282-9BF4-5307C82FB87E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5176838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87D4A281-0F2E-4306-A2F3-42D27AFE5AB8}"/>
              </a:ext>
            </a:extLst>
          </p:cNvPr>
          <p:cNvCxnSpPr>
            <a:cxnSpLocks/>
          </p:cNvCxnSpPr>
          <p:nvPr/>
        </p:nvCxnSpPr>
        <p:spPr bwMode="auto">
          <a:xfrm>
            <a:off x="914400" y="5176838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D90CCB7D-F99C-4637-929A-DE1B1BA0A892}"/>
              </a:ext>
            </a:extLst>
          </p:cNvPr>
          <p:cNvCxnSpPr>
            <a:cxnSpLocks/>
          </p:cNvCxnSpPr>
          <p:nvPr/>
        </p:nvCxnSpPr>
        <p:spPr bwMode="auto">
          <a:xfrm>
            <a:off x="914400" y="57150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C83F54C-BAAA-4D6E-8130-944846C9F4C7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65FAA24-1807-49D9-A1C5-A17D7C3E70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4215A8C-7C47-4C7D-8676-72F2752EE420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C059A790-C4EE-44DD-A7C4-9876C0FC7D26}"/>
              </a:ext>
            </a:extLst>
          </p:cNvPr>
          <p:cNvSpPr txBox="1"/>
          <p:nvPr/>
        </p:nvSpPr>
        <p:spPr>
          <a:xfrm>
            <a:off x="3172030" y="4330720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x0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3C014731-9D44-4CCE-9928-B607C530AA07}"/>
              </a:ext>
            </a:extLst>
          </p:cNvPr>
          <p:cNvCxnSpPr>
            <a:cxnSpLocks/>
          </p:cNvCxnSpPr>
          <p:nvPr/>
        </p:nvCxnSpPr>
        <p:spPr bwMode="auto">
          <a:xfrm>
            <a:off x="2527987" y="39624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5399E047-D566-44BE-A309-4E5DA75871B2}"/>
              </a:ext>
            </a:extLst>
          </p:cNvPr>
          <p:cNvCxnSpPr>
            <a:cxnSpLocks/>
          </p:cNvCxnSpPr>
          <p:nvPr/>
        </p:nvCxnSpPr>
        <p:spPr bwMode="auto">
          <a:xfrm>
            <a:off x="3510950" y="39624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169807D2-F065-4ECA-82FB-77D3CFA31F73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3576638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A9DD9F19-808F-4C94-8889-FC4935CF0557}"/>
              </a:ext>
            </a:extLst>
          </p:cNvPr>
          <p:cNvSpPr txBox="1"/>
          <p:nvPr/>
        </p:nvSpPr>
        <p:spPr>
          <a:xfrm>
            <a:off x="4114800" y="3438138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19A8A3A1-4291-4BCE-9360-C08858F3476C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5172076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8763D243-1289-4CA3-9D40-B40CF47FCCAF}"/>
              </a:ext>
            </a:extLst>
          </p:cNvPr>
          <p:cNvSpPr txBox="1"/>
          <p:nvPr/>
        </p:nvSpPr>
        <p:spPr>
          <a:xfrm>
            <a:off x="4114800" y="5033576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98C7A3A-92E9-47EB-A986-2E1B9C82E668}"/>
              </a:ext>
            </a:extLst>
          </p:cNvPr>
          <p:cNvSpPr txBox="1"/>
          <p:nvPr/>
        </p:nvSpPr>
        <p:spPr>
          <a:xfrm>
            <a:off x="1495927" y="2706679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7494738-A909-4CB7-B958-D856D4698C5A}"/>
              </a:ext>
            </a:extLst>
          </p:cNvPr>
          <p:cNvSpPr txBox="1"/>
          <p:nvPr/>
        </p:nvSpPr>
        <p:spPr>
          <a:xfrm>
            <a:off x="2480122" y="2714893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1B208C91-0648-4E9C-8B20-15009BD6C253}"/>
              </a:ext>
            </a:extLst>
          </p:cNvPr>
          <p:cNvSpPr txBox="1"/>
          <p:nvPr/>
        </p:nvSpPr>
        <p:spPr>
          <a:xfrm>
            <a:off x="3470722" y="2714893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05DACF05-634C-4997-9A1A-0F9503227FA9}"/>
              </a:ext>
            </a:extLst>
          </p:cNvPr>
          <p:cNvCxnSpPr>
            <a:cxnSpLocks/>
          </p:cNvCxnSpPr>
          <p:nvPr/>
        </p:nvCxnSpPr>
        <p:spPr bwMode="auto">
          <a:xfrm>
            <a:off x="1593011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3F3C2560-7652-4C61-A4FD-24357F340932}"/>
              </a:ext>
            </a:extLst>
          </p:cNvPr>
          <p:cNvCxnSpPr>
            <a:cxnSpLocks/>
          </p:cNvCxnSpPr>
          <p:nvPr/>
        </p:nvCxnSpPr>
        <p:spPr bwMode="auto">
          <a:xfrm>
            <a:off x="2577206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9527A2DA-37B0-4BDC-87C3-2C8A3FD6BC1A}"/>
              </a:ext>
            </a:extLst>
          </p:cNvPr>
          <p:cNvCxnSpPr>
            <a:cxnSpLocks/>
          </p:cNvCxnSpPr>
          <p:nvPr/>
        </p:nvCxnSpPr>
        <p:spPr bwMode="auto">
          <a:xfrm>
            <a:off x="3561401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F5C39AEF-200B-4077-A41D-19F049DBE458}"/>
              </a:ext>
            </a:extLst>
          </p:cNvPr>
          <p:cNvSpPr txBox="1"/>
          <p:nvPr/>
        </p:nvSpPr>
        <p:spPr>
          <a:xfrm>
            <a:off x="1494386" y="4291817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33E8417-BE4E-44CA-93A6-E038AC944A3D}"/>
              </a:ext>
            </a:extLst>
          </p:cNvPr>
          <p:cNvSpPr txBox="1"/>
          <p:nvPr/>
        </p:nvSpPr>
        <p:spPr>
          <a:xfrm>
            <a:off x="2478581" y="4300031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200CF5E-0715-43F6-9CD9-F0B74E813C16}"/>
              </a:ext>
            </a:extLst>
          </p:cNvPr>
          <p:cNvSpPr txBox="1"/>
          <p:nvPr/>
        </p:nvSpPr>
        <p:spPr>
          <a:xfrm>
            <a:off x="3469181" y="4300031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B2FDC22B-17CA-4B15-A912-4A13F773C04B}"/>
              </a:ext>
            </a:extLst>
          </p:cNvPr>
          <p:cNvCxnSpPr>
            <a:cxnSpLocks/>
          </p:cNvCxnSpPr>
          <p:nvPr/>
        </p:nvCxnSpPr>
        <p:spPr bwMode="auto">
          <a:xfrm>
            <a:off x="1591470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EC1D7BA1-6F76-450D-8C99-8F01E0625189}"/>
              </a:ext>
            </a:extLst>
          </p:cNvPr>
          <p:cNvCxnSpPr>
            <a:cxnSpLocks/>
          </p:cNvCxnSpPr>
          <p:nvPr/>
        </p:nvCxnSpPr>
        <p:spPr bwMode="auto">
          <a:xfrm>
            <a:off x="2575665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109243AE-837A-452B-9261-30FAA631230D}"/>
              </a:ext>
            </a:extLst>
          </p:cNvPr>
          <p:cNvCxnSpPr>
            <a:cxnSpLocks/>
          </p:cNvCxnSpPr>
          <p:nvPr/>
        </p:nvCxnSpPr>
        <p:spPr bwMode="auto">
          <a:xfrm>
            <a:off x="3559860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07609055-DF65-4791-9F5F-5099C26527C0}"/>
              </a:ext>
            </a:extLst>
          </p:cNvPr>
          <p:cNvSpPr txBox="1"/>
          <p:nvPr/>
        </p:nvSpPr>
        <p:spPr>
          <a:xfrm>
            <a:off x="459247" y="163094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q1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448C2C3A-9F76-48B9-86E6-4F1939367A0A}"/>
              </a:ext>
            </a:extLst>
          </p:cNvPr>
          <p:cNvCxnSpPr>
            <a:cxnSpLocks/>
          </p:cNvCxnSpPr>
          <p:nvPr/>
        </p:nvCxnSpPr>
        <p:spPr bwMode="auto">
          <a:xfrm>
            <a:off x="560338" y="165975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369BDAC6-B5D8-4A01-834E-785718B93322}"/>
              </a:ext>
            </a:extLst>
          </p:cNvPr>
          <p:cNvSpPr txBox="1"/>
          <p:nvPr/>
        </p:nvSpPr>
        <p:spPr>
          <a:xfrm>
            <a:off x="458709" y="326281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q2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B48FA0DF-F777-4D8E-BAD8-33E13045807F}"/>
              </a:ext>
            </a:extLst>
          </p:cNvPr>
          <p:cNvCxnSpPr>
            <a:cxnSpLocks/>
          </p:cNvCxnSpPr>
          <p:nvPr/>
        </p:nvCxnSpPr>
        <p:spPr bwMode="auto">
          <a:xfrm>
            <a:off x="559800" y="329162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536E233D-DB72-40C3-B15B-008C6C71CB93}"/>
              </a:ext>
            </a:extLst>
          </p:cNvPr>
          <p:cNvSpPr txBox="1"/>
          <p:nvPr/>
        </p:nvSpPr>
        <p:spPr>
          <a:xfrm>
            <a:off x="458171" y="489468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q3</a:t>
            </a: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A596B819-2576-453D-99E7-90210FD22FF4}"/>
              </a:ext>
            </a:extLst>
          </p:cNvPr>
          <p:cNvCxnSpPr>
            <a:cxnSpLocks/>
          </p:cNvCxnSpPr>
          <p:nvPr/>
        </p:nvCxnSpPr>
        <p:spPr bwMode="auto">
          <a:xfrm>
            <a:off x="559262" y="492349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FC80297-94C0-4448-8FAC-E91020647E82}"/>
              </a:ext>
            </a:extLst>
          </p:cNvPr>
          <p:cNvSpPr/>
          <p:nvPr/>
        </p:nvSpPr>
        <p:spPr bwMode="auto">
          <a:xfrm>
            <a:off x="5124538" y="2223702"/>
            <a:ext cx="2629244" cy="264833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DE69414-EE2E-474A-B78B-C3FCE9D790C3}"/>
              </a:ext>
            </a:extLst>
          </p:cNvPr>
          <p:cNvSpPr/>
          <p:nvPr/>
        </p:nvSpPr>
        <p:spPr bwMode="auto">
          <a:xfrm>
            <a:off x="6553791" y="2766536"/>
            <a:ext cx="637831" cy="647221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lowchart: Manual Operation 3">
            <a:extLst>
              <a:ext uri="{FF2B5EF4-FFF2-40B4-BE49-F238E27FC236}">
                <a16:creationId xmlns:a16="http://schemas.microsoft.com/office/drawing/2014/main" id="{C970D604-DC3E-46FB-B73F-409B108EE7F7}"/>
              </a:ext>
            </a:extLst>
          </p:cNvPr>
          <p:cNvSpPr/>
          <p:nvPr/>
        </p:nvSpPr>
        <p:spPr bwMode="auto">
          <a:xfrm>
            <a:off x="5765892" y="4054081"/>
            <a:ext cx="1469158" cy="543192"/>
          </a:xfrm>
          <a:prstGeom prst="flowChartManualOperation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5EB2BD59-AEB9-48EC-8990-719798E02849}"/>
              </a:ext>
            </a:extLst>
          </p:cNvPr>
          <p:cNvCxnSpPr>
            <a:cxnSpLocks/>
          </p:cNvCxnSpPr>
          <p:nvPr/>
        </p:nvCxnSpPr>
        <p:spPr bwMode="auto">
          <a:xfrm flipH="1">
            <a:off x="7191622" y="3090146"/>
            <a:ext cx="8855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A2E037E3-526A-4B67-BC02-76E870F16477}"/>
              </a:ext>
            </a:extLst>
          </p:cNvPr>
          <p:cNvCxnSpPr>
            <a:cxnSpLocks/>
            <a:stCxn id="3" idx="2"/>
          </p:cNvCxnSpPr>
          <p:nvPr/>
        </p:nvCxnSpPr>
        <p:spPr bwMode="auto">
          <a:xfrm flipH="1">
            <a:off x="4847197" y="3090147"/>
            <a:ext cx="17065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A603912-B948-47CE-8049-05249ADDF4D9}"/>
              </a:ext>
            </a:extLst>
          </p:cNvPr>
          <p:cNvSpPr txBox="1"/>
          <p:nvPr/>
        </p:nvSpPr>
        <p:spPr>
          <a:xfrm>
            <a:off x="6733632" y="2922291"/>
            <a:ext cx="31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A7CD4570-AAC0-4314-BB72-BBB723EB3BEF}"/>
              </a:ext>
            </a:extLst>
          </p:cNvPr>
          <p:cNvCxnSpPr>
            <a:cxnSpLocks/>
          </p:cNvCxnSpPr>
          <p:nvPr/>
        </p:nvCxnSpPr>
        <p:spPr bwMode="auto">
          <a:xfrm flipH="1">
            <a:off x="7052951" y="2514600"/>
            <a:ext cx="262249" cy="3117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9FFC309F-3098-43D1-8E23-4DF11A2C6DDE}"/>
              </a:ext>
            </a:extLst>
          </p:cNvPr>
          <p:cNvCxnSpPr>
            <a:cxnSpLocks/>
          </p:cNvCxnSpPr>
          <p:nvPr/>
        </p:nvCxnSpPr>
        <p:spPr bwMode="auto">
          <a:xfrm>
            <a:off x="5615873" y="2514600"/>
            <a:ext cx="1036159" cy="3387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F033B957-1477-4B4F-B374-F187C0C89CFD}"/>
              </a:ext>
            </a:extLst>
          </p:cNvPr>
          <p:cNvCxnSpPr>
            <a:cxnSpLocks/>
          </p:cNvCxnSpPr>
          <p:nvPr/>
        </p:nvCxnSpPr>
        <p:spPr bwMode="auto">
          <a:xfrm>
            <a:off x="5615873" y="1842700"/>
            <a:ext cx="0" cy="671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2114FA80-212C-46F7-BF44-74E4147693AD}"/>
              </a:ext>
            </a:extLst>
          </p:cNvPr>
          <p:cNvCxnSpPr>
            <a:cxnSpLocks/>
          </p:cNvCxnSpPr>
          <p:nvPr/>
        </p:nvCxnSpPr>
        <p:spPr bwMode="auto">
          <a:xfrm>
            <a:off x="7315200" y="1842700"/>
            <a:ext cx="0" cy="671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FA86EBF3-B418-44C4-8F27-CD5545254F30}"/>
              </a:ext>
            </a:extLst>
          </p:cNvPr>
          <p:cNvCxnSpPr>
            <a:cxnSpLocks/>
          </p:cNvCxnSpPr>
          <p:nvPr/>
        </p:nvCxnSpPr>
        <p:spPr bwMode="auto">
          <a:xfrm flipH="1">
            <a:off x="6884833" y="3413757"/>
            <a:ext cx="16915" cy="6403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35EFFB5C-3A16-46F8-9CC2-C73D782FAB7F}"/>
              </a:ext>
            </a:extLst>
          </p:cNvPr>
          <p:cNvCxnSpPr>
            <a:cxnSpLocks/>
          </p:cNvCxnSpPr>
          <p:nvPr/>
        </p:nvCxnSpPr>
        <p:spPr bwMode="auto">
          <a:xfrm>
            <a:off x="5615873" y="3658571"/>
            <a:ext cx="538853" cy="3955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0160276B-62CE-4BFC-B4E7-28195B4E774A}"/>
              </a:ext>
            </a:extLst>
          </p:cNvPr>
          <p:cNvCxnSpPr>
            <a:cxnSpLocks/>
          </p:cNvCxnSpPr>
          <p:nvPr/>
        </p:nvCxnSpPr>
        <p:spPr bwMode="auto">
          <a:xfrm>
            <a:off x="5615873" y="2521724"/>
            <a:ext cx="0" cy="11368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C9DD443F-AFF2-4200-90BF-9FA8F07FE60E}"/>
              </a:ext>
            </a:extLst>
          </p:cNvPr>
          <p:cNvCxnSpPr>
            <a:cxnSpLocks/>
          </p:cNvCxnSpPr>
          <p:nvPr/>
        </p:nvCxnSpPr>
        <p:spPr bwMode="auto">
          <a:xfrm flipH="1">
            <a:off x="6500471" y="4588491"/>
            <a:ext cx="1" cy="6491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ACE4040-7553-4B91-8D62-12E2C26BCE43}"/>
              </a:ext>
            </a:extLst>
          </p:cNvPr>
          <p:cNvSpPr txBox="1"/>
          <p:nvPr/>
        </p:nvSpPr>
        <p:spPr>
          <a:xfrm>
            <a:off x="5299098" y="147167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r-bit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24CBCB5-A2B2-478A-88F4-200F9C975505}"/>
              </a:ext>
            </a:extLst>
          </p:cNvPr>
          <p:cNvSpPr txBox="1"/>
          <p:nvPr/>
        </p:nvSpPr>
        <p:spPr>
          <a:xfrm>
            <a:off x="6987320" y="145483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y-bit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C118A0C-8F1C-43F8-A6C6-BA4088D2AA70}"/>
              </a:ext>
            </a:extLst>
          </p:cNvPr>
          <p:cNvSpPr txBox="1"/>
          <p:nvPr/>
        </p:nvSpPr>
        <p:spPr>
          <a:xfrm>
            <a:off x="7837391" y="274861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/>
              <a:t>cin</a:t>
            </a:r>
            <a:endParaRPr lang="en-US" b="0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37B06EB1-C394-4185-86C5-5838440136E9}"/>
              </a:ext>
            </a:extLst>
          </p:cNvPr>
          <p:cNvSpPr txBox="1"/>
          <p:nvPr/>
        </p:nvSpPr>
        <p:spPr>
          <a:xfrm>
            <a:off x="4451662" y="272081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/>
              <a:t>cout</a:t>
            </a:r>
            <a:endParaRPr lang="en-US" b="0" dirty="0"/>
          </a:p>
        </p:txBody>
      </p: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939D507F-BCCE-4D92-967D-5B583751CB60}"/>
              </a:ext>
            </a:extLst>
          </p:cNvPr>
          <p:cNvCxnSpPr>
            <a:cxnSpLocks/>
          </p:cNvCxnSpPr>
          <p:nvPr/>
        </p:nvCxnSpPr>
        <p:spPr bwMode="auto">
          <a:xfrm>
            <a:off x="5615873" y="4337625"/>
            <a:ext cx="3065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EE02564D-FF17-4864-870C-7DAC29D0A325}"/>
              </a:ext>
            </a:extLst>
          </p:cNvPr>
          <p:cNvCxnSpPr>
            <a:cxnSpLocks/>
          </p:cNvCxnSpPr>
          <p:nvPr/>
        </p:nvCxnSpPr>
        <p:spPr bwMode="auto">
          <a:xfrm>
            <a:off x="5615873" y="4332534"/>
            <a:ext cx="0" cy="8871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7C68EBFA-8EB1-4164-8B29-298F52992573}"/>
              </a:ext>
            </a:extLst>
          </p:cNvPr>
          <p:cNvSpPr txBox="1"/>
          <p:nvPr/>
        </p:nvSpPr>
        <p:spPr>
          <a:xfrm>
            <a:off x="5017233" y="488370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/>
              <a:t>sel</a:t>
            </a:r>
            <a:endParaRPr lang="en-US" b="0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079E2E9-91C3-44E3-AA5B-9892D3BF07C4}"/>
              </a:ext>
            </a:extLst>
          </p:cNvPr>
          <p:cNvSpPr txBox="1"/>
          <p:nvPr/>
        </p:nvSpPr>
        <p:spPr>
          <a:xfrm>
            <a:off x="6511834" y="4913044"/>
            <a:ext cx="1505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/>
              <a:t>r-bit</a:t>
            </a:r>
            <a:br>
              <a:rPr lang="en-US" b="0" dirty="0"/>
            </a:br>
            <a:r>
              <a:rPr lang="en-US" b="0" dirty="0"/>
              <a:t>next iteration</a:t>
            </a:r>
          </a:p>
        </p:txBody>
      </p:sp>
    </p:spTree>
    <p:extLst>
      <p:ext uri="{BB962C8B-B14F-4D97-AF65-F5344CB8AC3E}">
        <p14:creationId xmlns:p14="http://schemas.microsoft.com/office/powerpoint/2010/main" val="30783083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35C96-4C55-47E3-9E19-93CA1BCC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6737422" cy="426142"/>
          </a:xfrm>
        </p:spPr>
        <p:txBody>
          <a:bodyPr/>
          <a:lstStyle/>
          <a:p>
            <a:r>
              <a:rPr lang="en-US" dirty="0"/>
              <a:t>Parallel Implementation - Array Divider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F90333-9C8C-4FA4-A6E6-68672A4811B8}"/>
              </a:ext>
            </a:extLst>
          </p:cNvPr>
          <p:cNvSpPr/>
          <p:nvPr/>
        </p:nvSpPr>
        <p:spPr bwMode="auto">
          <a:xfrm>
            <a:off x="3206150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B7E15-6775-4C37-8A08-7D99D5CFFB65}"/>
              </a:ext>
            </a:extLst>
          </p:cNvPr>
          <p:cNvSpPr/>
          <p:nvPr/>
        </p:nvSpPr>
        <p:spPr bwMode="auto">
          <a:xfrm>
            <a:off x="2212675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A044E2-38CE-460D-8A8E-9C1F48D8AF0D}"/>
              </a:ext>
            </a:extLst>
          </p:cNvPr>
          <p:cNvSpPr/>
          <p:nvPr/>
        </p:nvSpPr>
        <p:spPr bwMode="auto">
          <a:xfrm>
            <a:off x="1219200" y="16764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5CDFB09-B2A1-482D-9BE7-FB4BBF5346A4}"/>
              </a:ext>
            </a:extLst>
          </p:cNvPr>
          <p:cNvCxnSpPr>
            <a:cxnSpLocks/>
          </p:cNvCxnSpPr>
          <p:nvPr/>
        </p:nvCxnSpPr>
        <p:spPr bwMode="auto">
          <a:xfrm>
            <a:off x="36547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FF934CB-883B-4A13-9283-F35E8FD66218}"/>
              </a:ext>
            </a:extLst>
          </p:cNvPr>
          <p:cNvCxnSpPr>
            <a:cxnSpLocks/>
          </p:cNvCxnSpPr>
          <p:nvPr/>
        </p:nvCxnSpPr>
        <p:spPr bwMode="auto">
          <a:xfrm>
            <a:off x="335280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C58DB55-DE61-43BB-A05A-780E9B947117}"/>
              </a:ext>
            </a:extLst>
          </p:cNvPr>
          <p:cNvCxnSpPr>
            <a:cxnSpLocks/>
          </p:cNvCxnSpPr>
          <p:nvPr/>
        </p:nvCxnSpPr>
        <p:spPr bwMode="auto">
          <a:xfrm>
            <a:off x="266125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7920B2C-3413-4107-9ABE-05170821EE02}"/>
              </a:ext>
            </a:extLst>
          </p:cNvPr>
          <p:cNvCxnSpPr>
            <a:cxnSpLocks/>
          </p:cNvCxnSpPr>
          <p:nvPr/>
        </p:nvCxnSpPr>
        <p:spPr bwMode="auto">
          <a:xfrm>
            <a:off x="23593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53EF4A2-3BA1-42BE-A637-1436CA8710CF}"/>
              </a:ext>
            </a:extLst>
          </p:cNvPr>
          <p:cNvCxnSpPr>
            <a:cxnSpLocks/>
          </p:cNvCxnSpPr>
          <p:nvPr/>
        </p:nvCxnSpPr>
        <p:spPr bwMode="auto">
          <a:xfrm>
            <a:off x="1670650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12F0147-74B8-44BD-9B9F-735030AE5549}"/>
              </a:ext>
            </a:extLst>
          </p:cNvPr>
          <p:cNvCxnSpPr>
            <a:cxnSpLocks/>
          </p:cNvCxnSpPr>
          <p:nvPr/>
        </p:nvCxnSpPr>
        <p:spPr bwMode="auto">
          <a:xfrm>
            <a:off x="1368725" y="1371600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8B57D4-9DF5-4436-B061-97EA965E21CA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1981200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0594472-0D9D-4EAE-822F-81E8E9DCC639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19812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D0CBD8-2FCA-47E9-8676-7E24CACFB012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19812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5D9F30B-9462-4658-8CBE-0D53469069EC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1981200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B4FE41F-505A-4719-A234-0528991FFB0B}"/>
              </a:ext>
            </a:extLst>
          </p:cNvPr>
          <p:cNvCxnSpPr>
            <a:cxnSpLocks/>
          </p:cNvCxnSpPr>
          <p:nvPr/>
        </p:nvCxnSpPr>
        <p:spPr bwMode="auto">
          <a:xfrm>
            <a:off x="914400" y="19812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B13135B-C8BD-4950-8937-A6BA7B9C184A}"/>
              </a:ext>
            </a:extLst>
          </p:cNvPr>
          <p:cNvCxnSpPr>
            <a:cxnSpLocks/>
          </p:cNvCxnSpPr>
          <p:nvPr/>
        </p:nvCxnSpPr>
        <p:spPr bwMode="auto">
          <a:xfrm>
            <a:off x="914400" y="2519362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21098A5-0F38-4F55-9D84-C3B785341318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49B7792-AB77-4671-BAC0-211340E0B79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3367753-C756-4F1C-B70B-5BC486FCDA0A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23622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69A39E0-1DE3-49DE-9E87-AB00E2CACE52}"/>
              </a:ext>
            </a:extLst>
          </p:cNvPr>
          <p:cNvSpPr/>
          <p:nvPr/>
        </p:nvSpPr>
        <p:spPr bwMode="auto">
          <a:xfrm>
            <a:off x="3206150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EA55981-13BD-4784-943A-E4E92F79FA78}"/>
              </a:ext>
            </a:extLst>
          </p:cNvPr>
          <p:cNvSpPr/>
          <p:nvPr/>
        </p:nvSpPr>
        <p:spPr bwMode="auto">
          <a:xfrm>
            <a:off x="2212675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BA8F23E-1737-4E51-A456-4C4121AB1B3C}"/>
              </a:ext>
            </a:extLst>
          </p:cNvPr>
          <p:cNvSpPr/>
          <p:nvPr/>
        </p:nvSpPr>
        <p:spPr bwMode="auto">
          <a:xfrm>
            <a:off x="1219200" y="32766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6A3D0B7-7704-4815-85BF-7EEDDCA3A6FD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35814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E24E533-383F-4A68-B04C-6F8D7754BA11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35814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4E90472-847A-426B-95EC-FFB5C9D079CC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>
            <a:off x="3510950" y="2362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A453131-234F-47B0-99B5-87798F15D9BD}"/>
              </a:ext>
            </a:extLst>
          </p:cNvPr>
          <p:cNvCxnSpPr>
            <a:cxnSpLocks/>
          </p:cNvCxnSpPr>
          <p:nvPr/>
        </p:nvCxnSpPr>
        <p:spPr bwMode="auto">
          <a:xfrm>
            <a:off x="2527987" y="2362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9ED64CE-C322-4EDB-A073-C0AEA4A4E754}"/>
              </a:ext>
            </a:extLst>
          </p:cNvPr>
          <p:cNvCxnSpPr>
            <a:cxnSpLocks/>
          </p:cNvCxnSpPr>
          <p:nvPr/>
        </p:nvCxnSpPr>
        <p:spPr bwMode="auto">
          <a:xfrm>
            <a:off x="1545024" y="2362200"/>
            <a:ext cx="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ABCC237-B3FA-4B86-8AE2-2A734BD0090A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4357" y="2667000"/>
            <a:ext cx="1156595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F00FB9C-63CB-4E1B-AB5E-70A6EB07BCF8}"/>
              </a:ext>
            </a:extLst>
          </p:cNvPr>
          <p:cNvCxnSpPr>
            <a:cxnSpLocks/>
          </p:cNvCxnSpPr>
          <p:nvPr/>
        </p:nvCxnSpPr>
        <p:spPr bwMode="auto">
          <a:xfrm flipH="1">
            <a:off x="1367287" y="2667000"/>
            <a:ext cx="1160702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7A5F484-4DBC-4AD4-940C-D75AC5B16416}"/>
              </a:ext>
            </a:extLst>
          </p:cNvPr>
          <p:cNvCxnSpPr>
            <a:cxnSpLocks/>
          </p:cNvCxnSpPr>
          <p:nvPr/>
        </p:nvCxnSpPr>
        <p:spPr bwMode="auto">
          <a:xfrm>
            <a:off x="3661130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78C7DF30-E241-43E7-B475-E8F40FB0B286}"/>
              </a:ext>
            </a:extLst>
          </p:cNvPr>
          <p:cNvCxnSpPr>
            <a:cxnSpLocks/>
          </p:cNvCxnSpPr>
          <p:nvPr/>
        </p:nvCxnSpPr>
        <p:spPr bwMode="auto">
          <a:xfrm>
            <a:off x="2667655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EC31725-B2A4-4191-BF06-BCD4A5EBE079}"/>
              </a:ext>
            </a:extLst>
          </p:cNvPr>
          <p:cNvCxnSpPr>
            <a:cxnSpLocks/>
          </p:cNvCxnSpPr>
          <p:nvPr/>
        </p:nvCxnSpPr>
        <p:spPr bwMode="auto">
          <a:xfrm>
            <a:off x="1677055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C2CDB49-D04E-45B1-9874-F22AEAA545D5}"/>
              </a:ext>
            </a:extLst>
          </p:cNvPr>
          <p:cNvCxnSpPr>
            <a:cxnSpLocks/>
          </p:cNvCxnSpPr>
          <p:nvPr/>
        </p:nvCxnSpPr>
        <p:spPr bwMode="auto">
          <a:xfrm>
            <a:off x="3351362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9F37E68-AD04-47E0-9FFE-074E54D91232}"/>
              </a:ext>
            </a:extLst>
          </p:cNvPr>
          <p:cNvCxnSpPr>
            <a:cxnSpLocks/>
          </p:cNvCxnSpPr>
          <p:nvPr/>
        </p:nvCxnSpPr>
        <p:spPr bwMode="auto">
          <a:xfrm>
            <a:off x="2357887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499F0F2-185C-45E9-91FB-435A35FFC654}"/>
              </a:ext>
            </a:extLst>
          </p:cNvPr>
          <p:cNvCxnSpPr>
            <a:cxnSpLocks/>
          </p:cNvCxnSpPr>
          <p:nvPr/>
        </p:nvCxnSpPr>
        <p:spPr bwMode="auto">
          <a:xfrm>
            <a:off x="1367287" y="29670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A288879D-5DA5-45A5-959B-1A432D8DBDC9}"/>
              </a:ext>
            </a:extLst>
          </p:cNvPr>
          <p:cNvSpPr txBox="1"/>
          <p:nvPr/>
        </p:nvSpPr>
        <p:spPr>
          <a:xfrm>
            <a:off x="1495927" y="1037988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AE24741-25DB-4100-B88F-AC2E72A217D7}"/>
              </a:ext>
            </a:extLst>
          </p:cNvPr>
          <p:cNvSpPr txBox="1"/>
          <p:nvPr/>
        </p:nvSpPr>
        <p:spPr>
          <a:xfrm>
            <a:off x="2480122" y="1046202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5F92A5-9600-4D9F-827E-B624E11728C0}"/>
              </a:ext>
            </a:extLst>
          </p:cNvPr>
          <p:cNvSpPr txBox="1"/>
          <p:nvPr/>
        </p:nvSpPr>
        <p:spPr>
          <a:xfrm>
            <a:off x="3470722" y="1046202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08BB033-1565-4C4C-91E4-C0C1BB3858B6}"/>
              </a:ext>
            </a:extLst>
          </p:cNvPr>
          <p:cNvCxnSpPr>
            <a:cxnSpLocks/>
          </p:cNvCxnSpPr>
          <p:nvPr/>
        </p:nvCxnSpPr>
        <p:spPr bwMode="auto">
          <a:xfrm>
            <a:off x="1593011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9F07B436-F0DD-492B-966F-B26662ECEE8C}"/>
              </a:ext>
            </a:extLst>
          </p:cNvPr>
          <p:cNvCxnSpPr>
            <a:cxnSpLocks/>
          </p:cNvCxnSpPr>
          <p:nvPr/>
        </p:nvCxnSpPr>
        <p:spPr bwMode="auto">
          <a:xfrm>
            <a:off x="2577206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60EB242-0864-4262-8CB2-6EE0FF8A57AB}"/>
              </a:ext>
            </a:extLst>
          </p:cNvPr>
          <p:cNvCxnSpPr>
            <a:cxnSpLocks/>
          </p:cNvCxnSpPr>
          <p:nvPr/>
        </p:nvCxnSpPr>
        <p:spPr bwMode="auto">
          <a:xfrm>
            <a:off x="3561401" y="10668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3515421C-3E22-420F-9F99-69B84F9B297C}"/>
              </a:ext>
            </a:extLst>
          </p:cNvPr>
          <p:cNvSpPr txBox="1"/>
          <p:nvPr/>
        </p:nvSpPr>
        <p:spPr>
          <a:xfrm>
            <a:off x="4114800" y="18427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B40A837-63C6-4690-A9BC-C2FE017E2CE3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3576638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170AE25-8759-4672-96D3-92A6F8910EAD}"/>
              </a:ext>
            </a:extLst>
          </p:cNvPr>
          <p:cNvCxnSpPr>
            <a:cxnSpLocks/>
          </p:cNvCxnSpPr>
          <p:nvPr/>
        </p:nvCxnSpPr>
        <p:spPr bwMode="auto">
          <a:xfrm>
            <a:off x="914400" y="3576638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1DAF2C6-E857-4D65-93AC-618F562AA956}"/>
              </a:ext>
            </a:extLst>
          </p:cNvPr>
          <p:cNvCxnSpPr>
            <a:cxnSpLocks/>
          </p:cNvCxnSpPr>
          <p:nvPr/>
        </p:nvCxnSpPr>
        <p:spPr bwMode="auto">
          <a:xfrm>
            <a:off x="914400" y="4114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9B3639E-38F4-4419-A148-CD2568CC3EAE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298DAA79-1F30-4045-95BF-3E52A9E095EF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68969F1-641A-4DFD-897E-90023F279F6F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39576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1BF381CD-4CFB-44EE-B262-FEC965EF78C7}"/>
              </a:ext>
            </a:extLst>
          </p:cNvPr>
          <p:cNvSpPr txBox="1"/>
          <p:nvPr/>
        </p:nvSpPr>
        <p:spPr>
          <a:xfrm>
            <a:off x="1198909" y="1074987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8BAF0D0-2799-4757-A46E-692C8019CA80}"/>
              </a:ext>
            </a:extLst>
          </p:cNvPr>
          <p:cNvSpPr txBox="1"/>
          <p:nvPr/>
        </p:nvSpPr>
        <p:spPr>
          <a:xfrm>
            <a:off x="2183104" y="1083201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0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A671D1C-EE99-4D8D-BF3E-FF6050B57325}"/>
              </a:ext>
            </a:extLst>
          </p:cNvPr>
          <p:cNvSpPr txBox="1"/>
          <p:nvPr/>
        </p:nvSpPr>
        <p:spPr>
          <a:xfrm>
            <a:off x="3131224" y="1083201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0A454F2-EA29-45BE-8F17-C6E631917C8E}"/>
              </a:ext>
            </a:extLst>
          </p:cNvPr>
          <p:cNvSpPr txBox="1"/>
          <p:nvPr/>
        </p:nvSpPr>
        <p:spPr>
          <a:xfrm>
            <a:off x="3172030" y="2730520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903282D-0515-4429-8B5F-7D9C0D3D5FE4}"/>
              </a:ext>
            </a:extLst>
          </p:cNvPr>
          <p:cNvSpPr/>
          <p:nvPr/>
        </p:nvSpPr>
        <p:spPr bwMode="auto">
          <a:xfrm>
            <a:off x="3206150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316A0E41-5913-4811-923C-FF3E807A2673}"/>
              </a:ext>
            </a:extLst>
          </p:cNvPr>
          <p:cNvSpPr/>
          <p:nvPr/>
        </p:nvSpPr>
        <p:spPr bwMode="auto">
          <a:xfrm>
            <a:off x="2212675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3AE1C39-5C75-42DE-81AC-B33B0DE7241A}"/>
              </a:ext>
            </a:extLst>
          </p:cNvPr>
          <p:cNvSpPr/>
          <p:nvPr/>
        </p:nvSpPr>
        <p:spPr bwMode="auto">
          <a:xfrm>
            <a:off x="1219200" y="4876800"/>
            <a:ext cx="609600" cy="685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2A735CB-4DB8-4076-9823-719A96200936}"/>
              </a:ext>
            </a:extLst>
          </p:cNvPr>
          <p:cNvCxnSpPr>
            <a:cxnSpLocks/>
          </p:cNvCxnSpPr>
          <p:nvPr/>
        </p:nvCxnSpPr>
        <p:spPr bwMode="auto">
          <a:xfrm flipH="1">
            <a:off x="2822275" y="51816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461971B-54DA-4950-8F45-C874DAF584B1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800" y="5181600"/>
            <a:ext cx="383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411246E3-7132-4E2C-9B4D-C5CAD258A4A2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4357" y="4267200"/>
            <a:ext cx="1156595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ACD89AF7-037C-4514-929F-AD0B1CE4BE8A}"/>
              </a:ext>
            </a:extLst>
          </p:cNvPr>
          <p:cNvCxnSpPr>
            <a:cxnSpLocks/>
          </p:cNvCxnSpPr>
          <p:nvPr/>
        </p:nvCxnSpPr>
        <p:spPr bwMode="auto">
          <a:xfrm flipH="1">
            <a:off x="1367287" y="4267200"/>
            <a:ext cx="1160702" cy="2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2EAD3BA-EEC4-4183-8E7B-51EC062BFA0A}"/>
              </a:ext>
            </a:extLst>
          </p:cNvPr>
          <p:cNvCxnSpPr>
            <a:cxnSpLocks/>
          </p:cNvCxnSpPr>
          <p:nvPr/>
        </p:nvCxnSpPr>
        <p:spPr bwMode="auto">
          <a:xfrm>
            <a:off x="3661130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0804D39-4D2E-4DB4-865C-1F1E2FD92FA2}"/>
              </a:ext>
            </a:extLst>
          </p:cNvPr>
          <p:cNvCxnSpPr>
            <a:cxnSpLocks/>
          </p:cNvCxnSpPr>
          <p:nvPr/>
        </p:nvCxnSpPr>
        <p:spPr bwMode="auto">
          <a:xfrm>
            <a:off x="2667655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BB74E92-EDAB-460C-B7A1-7085D8AC8D5E}"/>
              </a:ext>
            </a:extLst>
          </p:cNvPr>
          <p:cNvCxnSpPr>
            <a:cxnSpLocks/>
          </p:cNvCxnSpPr>
          <p:nvPr/>
        </p:nvCxnSpPr>
        <p:spPr bwMode="auto">
          <a:xfrm>
            <a:off x="1677055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63E5048-3D8C-4B8F-A62F-3240BE0B80B7}"/>
              </a:ext>
            </a:extLst>
          </p:cNvPr>
          <p:cNvCxnSpPr>
            <a:cxnSpLocks/>
          </p:cNvCxnSpPr>
          <p:nvPr/>
        </p:nvCxnSpPr>
        <p:spPr bwMode="auto">
          <a:xfrm>
            <a:off x="3351362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6079815-CAB5-42E0-83EB-3DA96AB3A7B1}"/>
              </a:ext>
            </a:extLst>
          </p:cNvPr>
          <p:cNvCxnSpPr>
            <a:cxnSpLocks/>
          </p:cNvCxnSpPr>
          <p:nvPr/>
        </p:nvCxnSpPr>
        <p:spPr bwMode="auto">
          <a:xfrm>
            <a:off x="2357887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5C31255C-4291-47A6-B1D8-FB0FC15E4924}"/>
              </a:ext>
            </a:extLst>
          </p:cNvPr>
          <p:cNvCxnSpPr>
            <a:cxnSpLocks/>
          </p:cNvCxnSpPr>
          <p:nvPr/>
        </p:nvCxnSpPr>
        <p:spPr bwMode="auto">
          <a:xfrm>
            <a:off x="1367287" y="4567237"/>
            <a:ext cx="2875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F668538B-DD9F-4282-9BF4-5307C82FB87E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" y="5176838"/>
            <a:ext cx="609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87D4A281-0F2E-4306-A2F3-42D27AFE5AB8}"/>
              </a:ext>
            </a:extLst>
          </p:cNvPr>
          <p:cNvCxnSpPr>
            <a:cxnSpLocks/>
          </p:cNvCxnSpPr>
          <p:nvPr/>
        </p:nvCxnSpPr>
        <p:spPr bwMode="auto">
          <a:xfrm>
            <a:off x="914400" y="5176838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D90CCB7D-F99C-4637-929A-DE1B1BA0A892}"/>
              </a:ext>
            </a:extLst>
          </p:cNvPr>
          <p:cNvCxnSpPr>
            <a:cxnSpLocks/>
          </p:cNvCxnSpPr>
          <p:nvPr/>
        </p:nvCxnSpPr>
        <p:spPr bwMode="auto">
          <a:xfrm>
            <a:off x="914400" y="57150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C83F54C-BAAA-4D6E-8130-944846C9F4C7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625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65FAA24-1807-49D9-A1C5-A17D7C3E70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450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4215A8C-7C47-4C7D-8676-72F2752EE420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1812" y="5557838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C059A790-C4EE-44DD-A7C4-9876C0FC7D26}"/>
              </a:ext>
            </a:extLst>
          </p:cNvPr>
          <p:cNvSpPr txBox="1"/>
          <p:nvPr/>
        </p:nvSpPr>
        <p:spPr>
          <a:xfrm>
            <a:off x="3172030" y="4330720"/>
            <a:ext cx="354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x0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3C014731-9D44-4CCE-9928-B607C530AA07}"/>
              </a:ext>
            </a:extLst>
          </p:cNvPr>
          <p:cNvCxnSpPr>
            <a:cxnSpLocks/>
          </p:cNvCxnSpPr>
          <p:nvPr/>
        </p:nvCxnSpPr>
        <p:spPr bwMode="auto">
          <a:xfrm>
            <a:off x="2527987" y="39624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5399E047-D566-44BE-A309-4E5DA75871B2}"/>
              </a:ext>
            </a:extLst>
          </p:cNvPr>
          <p:cNvCxnSpPr>
            <a:cxnSpLocks/>
          </p:cNvCxnSpPr>
          <p:nvPr/>
        </p:nvCxnSpPr>
        <p:spPr bwMode="auto">
          <a:xfrm>
            <a:off x="3510950" y="39624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169807D2-F065-4ECA-82FB-77D3CFA31F73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3576638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A9DD9F19-808F-4C94-8889-FC4935CF0557}"/>
              </a:ext>
            </a:extLst>
          </p:cNvPr>
          <p:cNvSpPr txBox="1"/>
          <p:nvPr/>
        </p:nvSpPr>
        <p:spPr>
          <a:xfrm>
            <a:off x="4114800" y="3438138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19A8A3A1-4291-4BCE-9360-C08858F3476C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5750" y="5172076"/>
            <a:ext cx="2990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8763D243-1289-4CA3-9D40-B40CF47FCCAF}"/>
              </a:ext>
            </a:extLst>
          </p:cNvPr>
          <p:cNvSpPr txBox="1"/>
          <p:nvPr/>
        </p:nvSpPr>
        <p:spPr>
          <a:xfrm>
            <a:off x="4114800" y="5033576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98C7A3A-92E9-47EB-A986-2E1B9C82E668}"/>
              </a:ext>
            </a:extLst>
          </p:cNvPr>
          <p:cNvSpPr txBox="1"/>
          <p:nvPr/>
        </p:nvSpPr>
        <p:spPr>
          <a:xfrm>
            <a:off x="1495927" y="2706679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7494738-A909-4CB7-B958-D856D4698C5A}"/>
              </a:ext>
            </a:extLst>
          </p:cNvPr>
          <p:cNvSpPr txBox="1"/>
          <p:nvPr/>
        </p:nvSpPr>
        <p:spPr>
          <a:xfrm>
            <a:off x="2480122" y="2714893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1B208C91-0648-4E9C-8B20-15009BD6C253}"/>
              </a:ext>
            </a:extLst>
          </p:cNvPr>
          <p:cNvSpPr txBox="1"/>
          <p:nvPr/>
        </p:nvSpPr>
        <p:spPr>
          <a:xfrm>
            <a:off x="3470722" y="2714893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05DACF05-634C-4997-9A1A-0F9503227FA9}"/>
              </a:ext>
            </a:extLst>
          </p:cNvPr>
          <p:cNvCxnSpPr>
            <a:cxnSpLocks/>
          </p:cNvCxnSpPr>
          <p:nvPr/>
        </p:nvCxnSpPr>
        <p:spPr bwMode="auto">
          <a:xfrm>
            <a:off x="1593011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3F3C2560-7652-4C61-A4FD-24357F340932}"/>
              </a:ext>
            </a:extLst>
          </p:cNvPr>
          <p:cNvCxnSpPr>
            <a:cxnSpLocks/>
          </p:cNvCxnSpPr>
          <p:nvPr/>
        </p:nvCxnSpPr>
        <p:spPr bwMode="auto">
          <a:xfrm>
            <a:off x="2577206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9527A2DA-37B0-4BDC-87C3-2C8A3FD6BC1A}"/>
              </a:ext>
            </a:extLst>
          </p:cNvPr>
          <p:cNvCxnSpPr>
            <a:cxnSpLocks/>
          </p:cNvCxnSpPr>
          <p:nvPr/>
        </p:nvCxnSpPr>
        <p:spPr bwMode="auto">
          <a:xfrm>
            <a:off x="3561401" y="2735491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F5C39AEF-200B-4077-A41D-19F049DBE458}"/>
              </a:ext>
            </a:extLst>
          </p:cNvPr>
          <p:cNvSpPr txBox="1"/>
          <p:nvPr/>
        </p:nvSpPr>
        <p:spPr>
          <a:xfrm>
            <a:off x="1494386" y="4291817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33E8417-BE4E-44CA-93A6-E038AC944A3D}"/>
              </a:ext>
            </a:extLst>
          </p:cNvPr>
          <p:cNvSpPr txBox="1"/>
          <p:nvPr/>
        </p:nvSpPr>
        <p:spPr>
          <a:xfrm>
            <a:off x="2478581" y="4300031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y1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200CF5E-0715-43F6-9CD9-F0B74E813C16}"/>
              </a:ext>
            </a:extLst>
          </p:cNvPr>
          <p:cNvSpPr txBox="1"/>
          <p:nvPr/>
        </p:nvSpPr>
        <p:spPr>
          <a:xfrm>
            <a:off x="3469181" y="4300031"/>
            <a:ext cx="3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y0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B2FDC22B-17CA-4B15-A912-4A13F773C04B}"/>
              </a:ext>
            </a:extLst>
          </p:cNvPr>
          <p:cNvCxnSpPr>
            <a:cxnSpLocks/>
          </p:cNvCxnSpPr>
          <p:nvPr/>
        </p:nvCxnSpPr>
        <p:spPr bwMode="auto">
          <a:xfrm>
            <a:off x="1591470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EC1D7BA1-6F76-450D-8C99-8F01E0625189}"/>
              </a:ext>
            </a:extLst>
          </p:cNvPr>
          <p:cNvCxnSpPr>
            <a:cxnSpLocks/>
          </p:cNvCxnSpPr>
          <p:nvPr/>
        </p:nvCxnSpPr>
        <p:spPr bwMode="auto">
          <a:xfrm>
            <a:off x="2575665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109243AE-837A-452B-9261-30FAA631230D}"/>
              </a:ext>
            </a:extLst>
          </p:cNvPr>
          <p:cNvCxnSpPr>
            <a:cxnSpLocks/>
          </p:cNvCxnSpPr>
          <p:nvPr/>
        </p:nvCxnSpPr>
        <p:spPr bwMode="auto">
          <a:xfrm>
            <a:off x="3559860" y="4320629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07609055-DF65-4791-9F5F-5099C26527C0}"/>
              </a:ext>
            </a:extLst>
          </p:cNvPr>
          <p:cNvSpPr txBox="1"/>
          <p:nvPr/>
        </p:nvSpPr>
        <p:spPr>
          <a:xfrm>
            <a:off x="459247" y="163094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q1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448C2C3A-9F76-48B9-86E6-4F1939367A0A}"/>
              </a:ext>
            </a:extLst>
          </p:cNvPr>
          <p:cNvCxnSpPr>
            <a:cxnSpLocks/>
          </p:cNvCxnSpPr>
          <p:nvPr/>
        </p:nvCxnSpPr>
        <p:spPr bwMode="auto">
          <a:xfrm>
            <a:off x="560338" y="165975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369BDAC6-B5D8-4A01-834E-785718B93322}"/>
              </a:ext>
            </a:extLst>
          </p:cNvPr>
          <p:cNvSpPr txBox="1"/>
          <p:nvPr/>
        </p:nvSpPr>
        <p:spPr>
          <a:xfrm>
            <a:off x="458709" y="326281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q2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B48FA0DF-F777-4D8E-BAD8-33E13045807F}"/>
              </a:ext>
            </a:extLst>
          </p:cNvPr>
          <p:cNvCxnSpPr>
            <a:cxnSpLocks/>
          </p:cNvCxnSpPr>
          <p:nvPr/>
        </p:nvCxnSpPr>
        <p:spPr bwMode="auto">
          <a:xfrm>
            <a:off x="559800" y="329162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536E233D-DB72-40C3-B15B-008C6C71CB93}"/>
              </a:ext>
            </a:extLst>
          </p:cNvPr>
          <p:cNvSpPr txBox="1"/>
          <p:nvPr/>
        </p:nvSpPr>
        <p:spPr>
          <a:xfrm>
            <a:off x="458171" y="489468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q3</a:t>
            </a: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A596B819-2576-453D-99E7-90210FD22FF4}"/>
              </a:ext>
            </a:extLst>
          </p:cNvPr>
          <p:cNvCxnSpPr>
            <a:cxnSpLocks/>
          </p:cNvCxnSpPr>
          <p:nvPr/>
        </p:nvCxnSpPr>
        <p:spPr bwMode="auto">
          <a:xfrm>
            <a:off x="559262" y="4923493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04BE488-69AC-4051-8FE4-9C77CC338D94}"/>
              </a:ext>
            </a:extLst>
          </p:cNvPr>
          <p:cNvSpPr txBox="1"/>
          <p:nvPr/>
        </p:nvSpPr>
        <p:spPr>
          <a:xfrm>
            <a:off x="4798711" y="2459052"/>
            <a:ext cx="34227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Questions to think about:</a:t>
            </a:r>
          </a:p>
          <a:p>
            <a:pPr algn="l"/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What is the critical path 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How improve throughput 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How to improve latency ?</a:t>
            </a:r>
          </a:p>
        </p:txBody>
      </p:sp>
    </p:spTree>
    <p:extLst>
      <p:ext uri="{BB962C8B-B14F-4D97-AF65-F5344CB8AC3E}">
        <p14:creationId xmlns:p14="http://schemas.microsoft.com/office/powerpoint/2010/main" val="39699667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1764907" cy="426142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061351"/>
          </a:xfrm>
        </p:spPr>
        <p:txBody>
          <a:bodyPr/>
          <a:lstStyle/>
          <a:p>
            <a:r>
              <a:rPr lang="en-US" sz="2800" dirty="0"/>
              <a:t>Division algorithms/architectures</a:t>
            </a:r>
          </a:p>
          <a:p>
            <a:pPr lvl="1"/>
            <a:r>
              <a:rPr lang="en-US" sz="2400" dirty="0"/>
              <a:t>Division as an 'inverted' multiplication</a:t>
            </a:r>
          </a:p>
          <a:p>
            <a:pPr lvl="1"/>
            <a:r>
              <a:rPr lang="en-US" sz="2400" dirty="0"/>
              <a:t>Division one digit at-a-time: digit-recurrence</a:t>
            </a:r>
          </a:p>
          <a:p>
            <a:pPr lvl="1"/>
            <a:r>
              <a:rPr lang="en-US" sz="2400" dirty="0"/>
              <a:t>The restoring divider algorithm</a:t>
            </a:r>
          </a:p>
          <a:p>
            <a:pPr lvl="1"/>
            <a:r>
              <a:rPr lang="en-US" sz="2400" dirty="0"/>
              <a:t>The non-restoring divider algorithm</a:t>
            </a:r>
          </a:p>
          <a:p>
            <a:pPr lvl="1"/>
            <a:r>
              <a:rPr lang="en-US" sz="2400" dirty="0"/>
              <a:t>Designing an architecture for a non-restoring divider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We subtract the shifter divider from the dividend 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214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26024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10800000">
            <a:off x="3810000" y="3048000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6600" y="28310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43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5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3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4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35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6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84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65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46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27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95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76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57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38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46482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48006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2" name="Down Arrow 41"/>
          <p:cNvSpPr/>
          <p:nvPr/>
        </p:nvSpPr>
        <p:spPr bwMode="auto">
          <a:xfrm flipV="1">
            <a:off x="1143000" y="3200400"/>
            <a:ext cx="762000" cy="1219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We subtract the shifter divider from the dividend 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214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26024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2590800"/>
            <a:ext cx="31290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10800000">
            <a:off x="3810000" y="3048000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6600" y="28310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43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5400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3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4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35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6294" y="3505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84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65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46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27188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95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76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57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38082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46482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48006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2" name="Down Arrow 41"/>
          <p:cNvSpPr/>
          <p:nvPr/>
        </p:nvSpPr>
        <p:spPr bwMode="auto">
          <a:xfrm flipV="1">
            <a:off x="1143000" y="3200400"/>
            <a:ext cx="762000" cy="1219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11294" y="518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92294" y="518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73294" y="518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54294" y="518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 rot="10800000">
            <a:off x="2438401" y="5637211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795790" y="54102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438400" y="572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19400" y="572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200400" y="572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81400" y="572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962400" y="572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43400" y="572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24400" y="572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05400" y="572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83695"/>
          </a:xfrm>
        </p:spPr>
        <p:txBody>
          <a:bodyPr/>
          <a:lstStyle/>
          <a:p>
            <a:r>
              <a:rPr lang="en-US" dirty="0"/>
              <a:t>We subtract the shifter divider from the dividend 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3832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137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137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137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137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7642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3400" y="1752600"/>
            <a:ext cx="31290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400" y="1752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1752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1752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10800000">
            <a:off x="3810000" y="2209800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6600" y="1992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2362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43400" y="2362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2362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5400" y="2362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3294" y="2667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4294" y="2667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35294" y="2667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6294" y="2667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84188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65188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46188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27188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95082" y="32882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76082" y="32882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57082" y="32882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38082" y="32882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38100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3962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3962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3962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3962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3962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3962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3962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3962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39624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2" name="Down Arrow 41"/>
          <p:cNvSpPr/>
          <p:nvPr/>
        </p:nvSpPr>
        <p:spPr bwMode="auto">
          <a:xfrm flipV="1">
            <a:off x="1143000" y="2362200"/>
            <a:ext cx="762000" cy="1219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11294" y="4343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92294" y="4343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73294" y="4343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54294" y="4343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 rot="10800000">
            <a:off x="2438401" y="4799011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795790" y="464661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438400" y="4888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19400" y="4888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200400" y="4888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81400" y="4888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962400" y="4888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43400" y="4888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24400" y="4888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05400" y="4888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192294" y="5257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573294" y="5257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954294" y="5257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335294" y="5257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 rot="10800000">
            <a:off x="2438401" y="5713411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4724400" y="5802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05400" y="5802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962400" y="5802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343400" y="5802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200400" y="5802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81400" y="5802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40318" cy="426142"/>
          </a:xfrm>
        </p:spPr>
        <p:txBody>
          <a:bodyPr/>
          <a:lstStyle/>
          <a:p>
            <a:r>
              <a:rPr lang="en-US" dirty="0"/>
              <a:t>How does division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716093"/>
          </a:xfrm>
        </p:spPr>
        <p:txBody>
          <a:bodyPr/>
          <a:lstStyle/>
          <a:p>
            <a:r>
              <a:rPr lang="en-US" dirty="0"/>
              <a:t>The problem is: in a real division, we don't know the quotient 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21468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5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7294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2602468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quotient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25908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25908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25908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25908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10800000">
            <a:off x="3810000" y="3048000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962400" y="32004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43400" y="32004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32004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5400" y="32004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3294" y="3505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4294" y="3505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35294" y="3505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6294" y="35052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84188" y="38100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65188" y="38100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46188" y="38100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27188" y="381000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95082" y="41264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76082" y="41264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57082" y="41264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38082" y="41264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rot="10800000">
            <a:off x="2438400" y="4648200"/>
            <a:ext cx="32766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30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1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92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3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4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35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6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7294" y="4800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4800600"/>
            <a:ext cx="1133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dividend</a:t>
            </a:r>
          </a:p>
        </p:txBody>
      </p:sp>
      <p:sp>
        <p:nvSpPr>
          <p:cNvPr id="42" name="Down Arrow 41"/>
          <p:cNvSpPr/>
          <p:nvPr/>
        </p:nvSpPr>
        <p:spPr bwMode="auto">
          <a:xfrm flipV="1">
            <a:off x="1143000" y="3200400"/>
            <a:ext cx="762000" cy="1219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e2500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ece250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C000"/>
        </a:solidFill>
        <a:ln w="12700" cap="flat" cmpd="sng" algn="ctr">
          <a:noFill/>
          <a:prstDash val="solid"/>
          <a:round/>
          <a:headEnd type="none" w="med" len="med"/>
          <a:tailEnd type="stealth" w="lg" len="lg"/>
        </a:ln>
        <a:effectLst/>
      </a:spPr>
      <a:bodyPr vert="horz" wrap="none" lIns="63500" tIns="25400" rIns="63500" bIns="25400" numCol="1" rtlCol="0" anchor="t" anchorCtr="0" compatLnSpc="1">
        <a:prstTxWarp prst="textNoShape">
          <a:avLst/>
        </a:prstTxWarp>
        <a:noAutofit/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800000"/>
          </a:buClr>
          <a:buSzTx/>
          <a:buFont typeface="Wingdings" pitchFamily="2" charset="2"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63500" tIns="25400" rIns="63500" bIns="25400" numCol="1" anchor="t" anchorCtr="0" compatLnSpc="1">
        <a:prstTxWarp prst="textNoShape">
          <a:avLst/>
        </a:prstTxWarp>
        <a:spAutoFit/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800000"/>
          </a:buClr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e25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e250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8564</TotalTime>
  <Pages>47</Pages>
  <Words>5127</Words>
  <Application>Microsoft Office PowerPoint</Application>
  <PresentationFormat>Letter Paper (8.5x11 in)</PresentationFormat>
  <Paragraphs>1336</Paragraphs>
  <Slides>54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9" baseType="lpstr">
      <vt:lpstr>Arial</vt:lpstr>
      <vt:lpstr>Courier New</vt:lpstr>
      <vt:lpstr>Times New Roman</vt:lpstr>
      <vt:lpstr>Wingdings</vt:lpstr>
      <vt:lpstr>ece2500</vt:lpstr>
      <vt:lpstr>ECE 4514 Digital Design II Spring 2019  Lecture 22:  Division in Hardware  A Design Lecture</vt:lpstr>
      <vt:lpstr>Overview</vt:lpstr>
      <vt:lpstr>Before Division .. look at Multiplication First</vt:lpstr>
      <vt:lpstr>Before Division .. look at Multiplication First</vt:lpstr>
      <vt:lpstr>How does division work?</vt:lpstr>
      <vt:lpstr>How does division work?</vt:lpstr>
      <vt:lpstr>How does division work?</vt:lpstr>
      <vt:lpstr>How does division work?</vt:lpstr>
      <vt:lpstr>How does division work?</vt:lpstr>
      <vt:lpstr>How does division work?</vt:lpstr>
      <vt:lpstr>How does division work?</vt:lpstr>
      <vt:lpstr>How does division work?</vt:lpstr>
      <vt:lpstr>How does division work?</vt:lpstr>
      <vt:lpstr>How does division work?</vt:lpstr>
      <vt:lpstr>How does division work?</vt:lpstr>
      <vt:lpstr>Dividend/Divider, Quotient, Remainder</vt:lpstr>
      <vt:lpstr>Dividend/Divider, Quotient, Remainder</vt:lpstr>
      <vt:lpstr>Dividend/Divider, Quotient, Remainder</vt:lpstr>
      <vt:lpstr>Dividend/Divider, Quotient, Remainder</vt:lpstr>
      <vt:lpstr>Let's use this relationship for a 1-bit divider</vt:lpstr>
      <vt:lpstr>1-bit divider: How do we choose q ?</vt:lpstr>
      <vt:lpstr>1-bit divider</vt:lpstr>
      <vt:lpstr>1-bit divider</vt:lpstr>
      <vt:lpstr>Extend to an n-bit divider</vt:lpstr>
      <vt:lpstr>Example 2/7 on 4 bit precision ..</vt:lpstr>
      <vt:lpstr>Example 2/7 on 4 bit precision ..</vt:lpstr>
      <vt:lpstr>Example 23/45 on 4 bit precision ..</vt:lpstr>
      <vt:lpstr>Example 23/45 on 4 bit precision ..</vt:lpstr>
      <vt:lpstr>Pseudocode for a restoring divider</vt:lpstr>
      <vt:lpstr>Pseudocode for a restoring divider</vt:lpstr>
      <vt:lpstr>Pseudocode for a restoring divider</vt:lpstr>
      <vt:lpstr>Pseudocode for a non-restoring divider</vt:lpstr>
      <vt:lpstr>How to map this into Verilog ?</vt:lpstr>
      <vt:lpstr>How to map this into Verilog ?</vt:lpstr>
      <vt:lpstr>How to map this into Verilog ?</vt:lpstr>
      <vt:lpstr>How to map this into Verilog ?</vt:lpstr>
      <vt:lpstr>Algorithm has three phases</vt:lpstr>
      <vt:lpstr>Assignments on reg in initialization</vt:lpstr>
      <vt:lpstr>Assignments on reg during processing</vt:lpstr>
      <vt:lpstr>Assignments on reg at wrap-up</vt:lpstr>
      <vt:lpstr>Birds-eye view on module structure</vt:lpstr>
      <vt:lpstr>Verilog for R register assignments</vt:lpstr>
      <vt:lpstr>Verilog for Q Register Assignments</vt:lpstr>
      <vt:lpstr>Controller</vt:lpstr>
      <vt:lpstr>Verilog for controller</vt:lpstr>
      <vt:lpstr>Entire Design</vt:lpstr>
      <vt:lpstr>Simulation Output</vt:lpstr>
      <vt:lpstr>Simulation Output</vt:lpstr>
      <vt:lpstr>Resource Sharing</vt:lpstr>
      <vt:lpstr>Parallel Implementation</vt:lpstr>
      <vt:lpstr>Parallel Implementation - Array Divider</vt:lpstr>
      <vt:lpstr>Parallel Implementation - Array Divider</vt:lpstr>
      <vt:lpstr>Parallel Implementation - Array Divider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4514 Digital Design II Spring 2008  Lecture 16:  Synthesis of Datapath  and Memories in FPGA  A Design Lecture</dc:title>
  <dc:subject/>
  <dc:creator>Patrick Schaumont</dc:creator>
  <cp:keywords/>
  <dc:description/>
  <cp:lastModifiedBy>Windows User</cp:lastModifiedBy>
  <cp:revision>1037</cp:revision>
  <cp:lastPrinted>2011-09-29T14:36:52Z</cp:lastPrinted>
  <dcterms:created xsi:type="dcterms:W3CDTF">1997-08-19T16:58:46Z</dcterms:created>
  <dcterms:modified xsi:type="dcterms:W3CDTF">2019-04-25T19:47:17Z</dcterms:modified>
</cp:coreProperties>
</file>