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781" r:id="rId2"/>
    <p:sldId id="770" r:id="rId3"/>
    <p:sldId id="769" r:id="rId4"/>
    <p:sldId id="772" r:id="rId5"/>
    <p:sldId id="773" r:id="rId6"/>
    <p:sldId id="775" r:id="rId7"/>
    <p:sldId id="777" r:id="rId8"/>
    <p:sldId id="778" r:id="rId9"/>
    <p:sldId id="812" r:id="rId10"/>
    <p:sldId id="779" r:id="rId11"/>
  </p:sldIdLst>
  <p:sldSz cx="9144000" cy="6858000" type="letter"/>
  <p:notesSz cx="70104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buClr>
        <a:srgbClr val="800000"/>
      </a:buClr>
      <a:buFont typeface="Wingdings" pitchFamily="2" charset="2"/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buClr>
        <a:srgbClr val="800000"/>
      </a:buClr>
      <a:buFont typeface="Wingdings" pitchFamily="2" charset="2"/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buClr>
        <a:srgbClr val="800000"/>
      </a:buClr>
      <a:buFont typeface="Wingdings" pitchFamily="2" charset="2"/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buClr>
        <a:srgbClr val="800000"/>
      </a:buClr>
      <a:buFont typeface="Wingdings" pitchFamily="2" charset="2"/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buClr>
        <a:srgbClr val="800000"/>
      </a:buClr>
      <a:buFont typeface="Wingdings" pitchFamily="2" charset="2"/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9900"/>
    <a:srgbClr val="99FF99"/>
    <a:srgbClr val="66FF33"/>
    <a:srgbClr val="CCFFFF"/>
    <a:srgbClr val="DDDDDD"/>
    <a:srgbClr val="FFCC99"/>
    <a:srgbClr val="8000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7" autoAdjust="0"/>
    <p:restoredTop sz="99664" autoAdjust="0"/>
  </p:normalViewPr>
  <p:slideViewPr>
    <p:cSldViewPr showGuides="1">
      <p:cViewPr varScale="1">
        <p:scale>
          <a:sx n="49" d="100"/>
          <a:sy n="49" d="100"/>
        </p:scale>
        <p:origin x="642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4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629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1738" y="600075"/>
            <a:ext cx="4624387" cy="3470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27910" y="4414560"/>
            <a:ext cx="6041297" cy="41824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538" tIns="45948" rIns="93538" bIns="459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We want this to be in font 11 and justify.</a:t>
            </a:r>
          </a:p>
        </p:txBody>
      </p:sp>
    </p:spTree>
    <p:extLst>
      <p:ext uri="{BB962C8B-B14F-4D97-AF65-F5344CB8AC3E}">
        <p14:creationId xmlns:p14="http://schemas.microsoft.com/office/powerpoint/2010/main" val="6843017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30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228600"/>
            <a:ext cx="1962150" cy="3079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734050" cy="3079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48100" cy="2393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14400"/>
            <a:ext cx="3848100" cy="2393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858838" cy="422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Title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848600" cy="239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This is our 1st Level Bullet</a:t>
            </a:r>
          </a:p>
          <a:p>
            <a:pPr lvl="1"/>
            <a:r>
              <a:rPr lang="en-US"/>
              <a:t>This is our 2nd level bullet</a:t>
            </a:r>
          </a:p>
          <a:p>
            <a:pPr lvl="2"/>
            <a:r>
              <a:rPr lang="en-US"/>
              <a:t>This is our 3rd level bullet</a:t>
            </a:r>
          </a:p>
          <a:p>
            <a:pPr lvl="0"/>
            <a:r>
              <a:rPr lang="en-US"/>
              <a:t>This is our next 1st Level Bullet</a:t>
            </a:r>
          </a:p>
          <a:p>
            <a:pPr lvl="1"/>
            <a:r>
              <a:rPr lang="en-US"/>
              <a:t>This is our 2nd level bullet</a:t>
            </a:r>
          </a:p>
          <a:p>
            <a:pPr lvl="2"/>
            <a:r>
              <a:rPr lang="en-US"/>
              <a:t>This is our 3rd level bullet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38175" y="685800"/>
            <a:ext cx="7943850" cy="0"/>
          </a:xfrm>
          <a:prstGeom prst="line">
            <a:avLst/>
          </a:prstGeom>
          <a:noFill/>
          <a:ln w="57150" cmpd="thickThin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5pPr>
      <a:lvl6pPr marL="4572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6pPr>
      <a:lvl7pPr marL="9144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7pPr>
      <a:lvl8pPr marL="13716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8pPr>
      <a:lvl9pPr marL="18288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9pPr>
    </p:titleStyle>
    <p:bodyStyle>
      <a:lvl1pPr marL="287338" indent="-287338" algn="l" rtl="0" eaLnBrk="0" fontAlgn="base" hangingPunct="0">
        <a:lnSpc>
          <a:spcPct val="90000"/>
        </a:lnSpc>
        <a:spcBef>
          <a:spcPct val="65000"/>
        </a:spcBef>
        <a:spcAft>
          <a:spcPct val="0"/>
        </a:spcAft>
        <a:buClr>
          <a:srgbClr val="800000"/>
        </a:buClr>
        <a:buSzPct val="80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46063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8000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6175" indent="-176213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800000"/>
        </a:buClr>
        <a:buChar char="•"/>
        <a:defRPr sz="2400">
          <a:solidFill>
            <a:schemeClr val="tx1"/>
          </a:solidFill>
          <a:latin typeface="+mn-lt"/>
        </a:defRPr>
      </a:lvl3pPr>
      <a:lvl4pPr marL="1714500" indent="-3429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171700" indent="-3429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628900" indent="-3429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3086100" indent="-3429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543300" indent="-3429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4000500" indent="-3429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700196"/>
            <a:ext cx="8305800" cy="1015278"/>
          </a:xfrm>
          <a:noFill/>
        </p:spPr>
        <p:txBody>
          <a:bodyPr wrap="square" anchor="ctr"/>
          <a:lstStyle/>
          <a:p>
            <a:pPr algn="ctr"/>
            <a:r>
              <a:rPr lang="en-US" sz="3600" dirty="0"/>
              <a:t>Lecture 16: </a:t>
            </a:r>
            <a:br>
              <a:rPr lang="en-US" sz="3600" dirty="0"/>
            </a:br>
            <a:r>
              <a:rPr lang="en-US" sz="3600" dirty="0"/>
              <a:t>Dynamic Timing Analysis</a:t>
            </a:r>
            <a:endParaRPr lang="en-US" sz="1600" b="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4876800"/>
            <a:ext cx="4114800" cy="379412"/>
          </a:xfrm>
          <a:noFill/>
        </p:spPr>
        <p:txBody>
          <a:bodyPr/>
          <a:lstStyle/>
          <a:p>
            <a:pPr marL="203200" indent="-203200"/>
            <a:r>
              <a:rPr lang="en-US"/>
              <a:t>Patrick Schaumont</a:t>
            </a:r>
          </a:p>
        </p:txBody>
      </p:sp>
    </p:spTree>
    <p:extLst>
      <p:ext uri="{BB962C8B-B14F-4D97-AF65-F5344CB8AC3E}">
        <p14:creationId xmlns:p14="http://schemas.microsoft.com/office/powerpoint/2010/main" val="285419933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2765181" cy="426142"/>
          </a:xfrm>
        </p:spPr>
        <p:txBody>
          <a:bodyPr/>
          <a:lstStyle/>
          <a:p>
            <a:r>
              <a:rPr lang="en-US"/>
              <a:t>Demonstration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753070"/>
            <a:ext cx="7620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t-BR" dirty="0">
                <a:latin typeface="Courier New" pitchFamily="49" charset="0"/>
                <a:cs typeface="Courier New" pitchFamily="49" charset="0"/>
              </a:rPr>
              <a:t>vlib work</a:t>
            </a:r>
          </a:p>
          <a:p>
            <a:pPr algn="l"/>
            <a:r>
              <a:rPr lang="pt-BR" dirty="0">
                <a:latin typeface="Courier New" pitchFamily="49" charset="0"/>
                <a:cs typeface="Courier New" pitchFamily="49" charset="0"/>
              </a:rPr>
              <a:t>vmap work work</a:t>
            </a:r>
          </a:p>
          <a:p>
            <a:pPr algn="l"/>
            <a:r>
              <a:rPr lang="pt-BR" dirty="0">
                <a:latin typeface="Courier New" pitchFamily="49" charset="0"/>
                <a:cs typeface="Courier New" pitchFamily="49" charset="0"/>
              </a:rPr>
              <a:t>vlog –work work timing.vo</a:t>
            </a:r>
          </a:p>
          <a:p>
            <a:pPr algn="l"/>
            <a:r>
              <a:rPr lang="pt-BR" dirty="0">
                <a:latin typeface="Courier New" pitchFamily="49" charset="0"/>
                <a:cs typeface="Courier New" pitchFamily="49" charset="0"/>
              </a:rPr>
              <a:t>vlog –work work timingtb.v</a:t>
            </a:r>
          </a:p>
          <a:p>
            <a:pPr algn="l"/>
            <a:r>
              <a:rPr lang="pt-BR" dirty="0">
                <a:latin typeface="Courier New" pitchFamily="49" charset="0"/>
                <a:cs typeface="Courier New" pitchFamily="49" charset="0"/>
              </a:rPr>
              <a:t>vsim –t ps +transport_int_delays </a:t>
            </a:r>
            <a:br>
              <a:rPr lang="pt-BR" dirty="0">
                <a:latin typeface="Courier New" pitchFamily="49" charset="0"/>
                <a:cs typeface="Courier New" pitchFamily="49" charset="0"/>
              </a:rPr>
            </a:br>
            <a:r>
              <a:rPr lang="pt-BR" dirty="0">
                <a:latin typeface="Courier New" pitchFamily="49" charset="0"/>
                <a:cs typeface="Courier New" pitchFamily="49" charset="0"/>
              </a:rPr>
              <a:t>           +transport_path_delays </a:t>
            </a:r>
            <a:br>
              <a:rPr lang="pt-BR" dirty="0">
                <a:latin typeface="Courier New" pitchFamily="49" charset="0"/>
                <a:cs typeface="Courier New" pitchFamily="49" charset="0"/>
              </a:rPr>
            </a:br>
            <a:r>
              <a:rPr lang="pt-BR" dirty="0">
                <a:latin typeface="Courier New" pitchFamily="49" charset="0"/>
                <a:cs typeface="Courier New" pitchFamily="49" charset="0"/>
              </a:rPr>
              <a:t>           –L work –L altera_ver –L cycloneive_ver</a:t>
            </a:r>
            <a:br>
              <a:rPr lang="pt-BR" dirty="0">
                <a:latin typeface="Courier New" pitchFamily="49" charset="0"/>
                <a:cs typeface="Courier New" pitchFamily="49" charset="0"/>
              </a:rPr>
            </a:br>
            <a:r>
              <a:rPr lang="pt-BR" dirty="0">
                <a:latin typeface="Courier New" pitchFamily="49" charset="0"/>
                <a:cs typeface="Courier New" pitchFamily="49" charset="0"/>
              </a:rPr>
              <a:t>	    timingtb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Timing Analysis</a:t>
            </a:r>
          </a:p>
        </p:txBody>
      </p:sp>
      <p:sp>
        <p:nvSpPr>
          <p:cNvPr id="40" name="Content Placeholder 39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3556871"/>
          </a:xfrm>
        </p:spPr>
        <p:txBody>
          <a:bodyPr/>
          <a:lstStyle/>
          <a:p>
            <a:r>
              <a:rPr lang="en-US" dirty="0"/>
              <a:t>Simulation is used extensively in a digital design flow for verification</a:t>
            </a:r>
          </a:p>
          <a:p>
            <a:r>
              <a:rPr lang="en-US" dirty="0"/>
              <a:t>Since this simulation is a timed simulation, we may as well try to use intermediate design representations as simulation targets</a:t>
            </a:r>
          </a:p>
          <a:p>
            <a:pPr lvl="1"/>
            <a:r>
              <a:rPr lang="en-US" dirty="0"/>
              <a:t>The lower-level synthesis blocks are still pin-compatible with the RTL top-level</a:t>
            </a:r>
          </a:p>
          <a:p>
            <a:pPr lvl="1"/>
            <a:r>
              <a:rPr lang="en-US" dirty="0"/>
              <a:t>Hence, the same simulation testbench can be used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owchart: Process 37"/>
          <p:cNvSpPr/>
          <p:nvPr/>
        </p:nvSpPr>
        <p:spPr bwMode="auto">
          <a:xfrm>
            <a:off x="4191000" y="3392269"/>
            <a:ext cx="2133600" cy="76200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Flowchart: Process 38"/>
          <p:cNvSpPr/>
          <p:nvPr/>
        </p:nvSpPr>
        <p:spPr bwMode="auto">
          <a:xfrm>
            <a:off x="4191000" y="4535269"/>
            <a:ext cx="2133600" cy="762000"/>
          </a:xfrm>
          <a:prstGeom prst="flowChartProcess">
            <a:avLst/>
          </a:prstGeom>
          <a:solidFill>
            <a:srgbClr val="99FF99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4481996" cy="426142"/>
          </a:xfrm>
        </p:spPr>
        <p:txBody>
          <a:bodyPr/>
          <a:lstStyle/>
          <a:p>
            <a:r>
              <a:rPr lang="en-US"/>
              <a:t>Dynamic Timing Analysis</a:t>
            </a:r>
          </a:p>
        </p:txBody>
      </p:sp>
      <p:sp>
        <p:nvSpPr>
          <p:cNvPr id="5" name="Flowchart: Alternate Process 4"/>
          <p:cNvSpPr/>
          <p:nvPr/>
        </p:nvSpPr>
        <p:spPr bwMode="auto">
          <a:xfrm>
            <a:off x="2743200" y="1563469"/>
            <a:ext cx="1828800" cy="685800"/>
          </a:xfrm>
          <a:prstGeom prst="flowChartAlternateProcess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1800" y="1715869"/>
            <a:ext cx="1462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RTL Verilog</a:t>
            </a:r>
          </a:p>
        </p:txBody>
      </p:sp>
      <p:sp>
        <p:nvSpPr>
          <p:cNvPr id="7" name="Flowchart: Alternate Process 6"/>
          <p:cNvSpPr/>
          <p:nvPr/>
        </p:nvSpPr>
        <p:spPr bwMode="auto">
          <a:xfrm>
            <a:off x="609600" y="1563469"/>
            <a:ext cx="1828800" cy="685800"/>
          </a:xfrm>
          <a:prstGeom prst="flowChartAlternateProcess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1715869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Constraints</a:t>
            </a:r>
          </a:p>
        </p:txBody>
      </p:sp>
      <p:sp>
        <p:nvSpPr>
          <p:cNvPr id="11" name="Flowchart: Alternate Process 10"/>
          <p:cNvSpPr/>
          <p:nvPr/>
        </p:nvSpPr>
        <p:spPr bwMode="auto">
          <a:xfrm>
            <a:off x="1676400" y="2858869"/>
            <a:ext cx="1828800" cy="685800"/>
          </a:xfrm>
          <a:prstGeom prst="flowChartAlternateProcess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18796" y="3011269"/>
            <a:ext cx="1005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Mapper</a:t>
            </a:r>
          </a:p>
        </p:txBody>
      </p:sp>
      <p:sp>
        <p:nvSpPr>
          <p:cNvPr id="13" name="Flowchart: Alternate Process 12"/>
          <p:cNvSpPr/>
          <p:nvPr/>
        </p:nvSpPr>
        <p:spPr bwMode="auto">
          <a:xfrm>
            <a:off x="1676400" y="4078069"/>
            <a:ext cx="1828800" cy="685800"/>
          </a:xfrm>
          <a:prstGeom prst="flowChartAlternateProcess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31744" y="5144869"/>
            <a:ext cx="1402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Bitstream</a:t>
            </a:r>
          </a:p>
          <a:p>
            <a:r>
              <a:rPr lang="en-US"/>
              <a:t>Generation</a:t>
            </a:r>
          </a:p>
        </p:txBody>
      </p:sp>
      <p:cxnSp>
        <p:nvCxnSpPr>
          <p:cNvPr id="15" name="Straight Arrow Connector 14"/>
          <p:cNvCxnSpPr>
            <a:stCxn id="7" idx="2"/>
          </p:cNvCxnSpPr>
          <p:nvPr/>
        </p:nvCxnSpPr>
        <p:spPr bwMode="auto">
          <a:xfrm rot="16200000" flipH="1">
            <a:off x="1600200" y="2173069"/>
            <a:ext cx="609600" cy="76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5" idx="2"/>
          </p:cNvCxnSpPr>
          <p:nvPr/>
        </p:nvCxnSpPr>
        <p:spPr bwMode="auto">
          <a:xfrm rot="5400000">
            <a:off x="3048000" y="2249269"/>
            <a:ext cx="60960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1" idx="2"/>
            <a:endCxn id="13" idx="0"/>
          </p:cNvCxnSpPr>
          <p:nvPr/>
        </p:nvCxnSpPr>
        <p:spPr bwMode="auto">
          <a:xfrm rot="5400000">
            <a:off x="2324100" y="3811369"/>
            <a:ext cx="53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stCxn id="13" idx="2"/>
          </p:cNvCxnSpPr>
          <p:nvPr/>
        </p:nvCxnSpPr>
        <p:spPr bwMode="auto">
          <a:xfrm rot="5400000">
            <a:off x="2438400" y="4916269"/>
            <a:ext cx="3048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1981200" y="4078069"/>
            <a:ext cx="1261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Place and</a:t>
            </a:r>
            <a:br>
              <a:rPr lang="en-US"/>
            </a:br>
            <a:r>
              <a:rPr lang="en-US"/>
              <a:t>Route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468598" y="3468469"/>
            <a:ext cx="1210589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/>
              <a:t>Post Map</a:t>
            </a:r>
          </a:p>
          <a:p>
            <a:r>
              <a:rPr lang="en-US"/>
              <a:t>Netlist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68598" y="4611469"/>
            <a:ext cx="12362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Post P&amp;R</a:t>
            </a:r>
          </a:p>
          <a:p>
            <a:r>
              <a:rPr lang="en-US"/>
              <a:t>Netlist</a:t>
            </a:r>
          </a:p>
        </p:txBody>
      </p:sp>
      <p:sp>
        <p:nvSpPr>
          <p:cNvPr id="29" name="Flowchart: Alternate Process 28"/>
          <p:cNvSpPr/>
          <p:nvPr/>
        </p:nvSpPr>
        <p:spPr bwMode="auto">
          <a:xfrm>
            <a:off x="6705600" y="1563469"/>
            <a:ext cx="1828800" cy="685800"/>
          </a:xfrm>
          <a:prstGeom prst="flowChartAlternateProcess">
            <a:avLst/>
          </a:prstGeom>
          <a:solidFill>
            <a:srgbClr val="0099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34200" y="1715869"/>
            <a:ext cx="1321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Testbench</a:t>
            </a: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2590800" y="3771681"/>
            <a:ext cx="1597256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2587856" y="4914681"/>
            <a:ext cx="1597256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Flowchart: Process 35"/>
          <p:cNvSpPr/>
          <p:nvPr/>
        </p:nvSpPr>
        <p:spPr bwMode="auto">
          <a:xfrm>
            <a:off x="4572000" y="1868269"/>
            <a:ext cx="2133600" cy="76200"/>
          </a:xfrm>
          <a:prstGeom prst="flowChartProcess">
            <a:avLst/>
          </a:prstGeom>
          <a:solidFill>
            <a:srgbClr val="99FF99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Flowchart: Alternate Process 42"/>
          <p:cNvSpPr/>
          <p:nvPr/>
        </p:nvSpPr>
        <p:spPr bwMode="auto">
          <a:xfrm>
            <a:off x="6705600" y="3392269"/>
            <a:ext cx="1828800" cy="685800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934200" y="3544669"/>
            <a:ext cx="132170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/>
              <a:t>Testbench</a:t>
            </a:r>
          </a:p>
        </p:txBody>
      </p:sp>
      <p:sp>
        <p:nvSpPr>
          <p:cNvPr id="45" name="Flowchart: Alternate Process 44"/>
          <p:cNvSpPr/>
          <p:nvPr/>
        </p:nvSpPr>
        <p:spPr bwMode="auto">
          <a:xfrm>
            <a:off x="6705600" y="4611469"/>
            <a:ext cx="1828800" cy="685800"/>
          </a:xfrm>
          <a:prstGeom prst="flowChartAlternateProcess">
            <a:avLst/>
          </a:prstGeom>
          <a:solidFill>
            <a:srgbClr val="0099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934200" y="4763869"/>
            <a:ext cx="1321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Testbench</a:t>
            </a:r>
          </a:p>
        </p:txBody>
      </p:sp>
      <p:sp>
        <p:nvSpPr>
          <p:cNvPr id="48" name="Flowchart: Process 47"/>
          <p:cNvSpPr/>
          <p:nvPr/>
        </p:nvSpPr>
        <p:spPr bwMode="auto">
          <a:xfrm>
            <a:off x="6248400" y="3697069"/>
            <a:ext cx="457200" cy="7620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9" name="Flowchart: Process 48"/>
          <p:cNvSpPr/>
          <p:nvPr/>
        </p:nvSpPr>
        <p:spPr bwMode="auto">
          <a:xfrm>
            <a:off x="6248400" y="4916269"/>
            <a:ext cx="457200" cy="76200"/>
          </a:xfrm>
          <a:prstGeom prst="flowChartProcess">
            <a:avLst/>
          </a:prstGeom>
          <a:solidFill>
            <a:srgbClr val="99FF99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owchart: Process 37"/>
          <p:cNvSpPr/>
          <p:nvPr/>
        </p:nvSpPr>
        <p:spPr bwMode="auto">
          <a:xfrm>
            <a:off x="762000" y="3886200"/>
            <a:ext cx="1905000" cy="76200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Flowchart: Process 38"/>
          <p:cNvSpPr/>
          <p:nvPr/>
        </p:nvSpPr>
        <p:spPr bwMode="auto">
          <a:xfrm>
            <a:off x="762000" y="5334000"/>
            <a:ext cx="1905000" cy="762000"/>
          </a:xfrm>
          <a:prstGeom prst="flowChartProcess">
            <a:avLst/>
          </a:prstGeom>
          <a:solidFill>
            <a:srgbClr val="99FF99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4481996" cy="426142"/>
          </a:xfrm>
        </p:spPr>
        <p:txBody>
          <a:bodyPr/>
          <a:lstStyle/>
          <a:p>
            <a:r>
              <a:rPr lang="en-US"/>
              <a:t>Dynamic Timing Analysis</a:t>
            </a:r>
          </a:p>
        </p:txBody>
      </p:sp>
      <p:sp>
        <p:nvSpPr>
          <p:cNvPr id="5" name="Flowchart: Alternate Process 4"/>
          <p:cNvSpPr/>
          <p:nvPr/>
        </p:nvSpPr>
        <p:spPr bwMode="auto">
          <a:xfrm>
            <a:off x="762000" y="1143000"/>
            <a:ext cx="1905000" cy="685800"/>
          </a:xfrm>
          <a:prstGeom prst="flowChartAlternateProcess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1295400"/>
            <a:ext cx="1462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RTL Verilog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25963" y="3962400"/>
            <a:ext cx="1210589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/>
              <a:t>Post Map</a:t>
            </a:r>
          </a:p>
          <a:p>
            <a:r>
              <a:rPr lang="en-US"/>
              <a:t>Netlist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125963" y="5410200"/>
            <a:ext cx="12362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Post P&amp;R</a:t>
            </a:r>
          </a:p>
          <a:p>
            <a:r>
              <a:rPr lang="en-US"/>
              <a:t>Netlist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029342" y="3865452"/>
            <a:ext cx="4266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Netlist in terms of </a:t>
            </a:r>
            <a:r>
              <a:rPr lang="en-US" dirty="0">
                <a:solidFill>
                  <a:schemeClr val="accent2"/>
                </a:solidFill>
              </a:rPr>
              <a:t>FPGA components</a:t>
            </a:r>
          </a:p>
          <a:p>
            <a:r>
              <a:rPr lang="en-US" dirty="0">
                <a:solidFill>
                  <a:schemeClr val="accent1"/>
                </a:solidFill>
              </a:rPr>
              <a:t>no logic delay (functional simulation)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971800" y="5449669"/>
            <a:ext cx="4266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Netlist in terms of </a:t>
            </a:r>
            <a:r>
              <a:rPr lang="en-US">
                <a:solidFill>
                  <a:schemeClr val="accent2"/>
                </a:solidFill>
              </a:rPr>
              <a:t>FPGA components</a:t>
            </a:r>
          </a:p>
          <a:p>
            <a:r>
              <a:rPr lang="en-US">
                <a:solidFill>
                  <a:schemeClr val="accent1"/>
                </a:solidFill>
              </a:rPr>
              <a:t>logic delay and wire delay included</a:t>
            </a:r>
          </a:p>
        </p:txBody>
      </p:sp>
      <p:sp>
        <p:nvSpPr>
          <p:cNvPr id="52" name="Can 51"/>
          <p:cNvSpPr/>
          <p:nvPr/>
        </p:nvSpPr>
        <p:spPr bwMode="auto">
          <a:xfrm>
            <a:off x="7576572" y="1752600"/>
            <a:ext cx="838200" cy="533400"/>
          </a:xfrm>
          <a:prstGeom prst="can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347972" y="762000"/>
            <a:ext cx="13388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requires</a:t>
            </a:r>
          </a:p>
          <a:p>
            <a:r>
              <a:rPr lang="en-US"/>
              <a:t>simulation</a:t>
            </a:r>
          </a:p>
          <a:p>
            <a:r>
              <a:rPr lang="en-US"/>
              <a:t>library</a:t>
            </a:r>
          </a:p>
        </p:txBody>
      </p:sp>
      <p:cxnSp>
        <p:nvCxnSpPr>
          <p:cNvPr id="56" name="Straight Connector 55"/>
          <p:cNvCxnSpPr/>
          <p:nvPr/>
        </p:nvCxnSpPr>
        <p:spPr bwMode="auto">
          <a:xfrm>
            <a:off x="7391400" y="4188618"/>
            <a:ext cx="6096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>
            <a:off x="7391400" y="5712618"/>
            <a:ext cx="6096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rot="5400000" flipH="1" flipV="1">
            <a:off x="6361906" y="4075906"/>
            <a:ext cx="32766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979475" cy="426142"/>
          </a:xfrm>
        </p:spPr>
        <p:txBody>
          <a:bodyPr/>
          <a:lstStyle/>
          <a:p>
            <a:r>
              <a:rPr lang="en-US"/>
              <a:t>Synthesis and Simulation are integrated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2567940" y="1010553"/>
            <a:ext cx="1447800" cy="762000"/>
          </a:xfrm>
          <a:prstGeom prst="round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549140" y="1010553"/>
            <a:ext cx="1447800" cy="762000"/>
          </a:xfrm>
          <a:prstGeom prst="round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1540" y="1086753"/>
            <a:ext cx="12234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external</a:t>
            </a:r>
          </a:p>
          <a:p>
            <a:r>
              <a:rPr lang="en-US"/>
              <a:t>simulator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67940" y="1050022"/>
            <a:ext cx="1402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Quartus</a:t>
            </a:r>
            <a:br>
              <a:rPr lang="en-US"/>
            </a:br>
            <a:r>
              <a:rPr lang="en-US"/>
              <a:t>(synthesis)</a:t>
            </a:r>
          </a:p>
        </p:txBody>
      </p:sp>
      <p:cxnSp>
        <p:nvCxnSpPr>
          <p:cNvPr id="13" name="Straight Arrow Connector 12"/>
          <p:cNvCxnSpPr>
            <a:stCxn id="8" idx="3"/>
            <a:endCxn id="9" idx="1"/>
          </p:cNvCxnSpPr>
          <p:nvPr/>
        </p:nvCxnSpPr>
        <p:spPr bwMode="auto">
          <a:xfrm>
            <a:off x="4015740" y="1391553"/>
            <a:ext cx="5334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19312"/>
            <a:ext cx="3810000" cy="2711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Oval 13"/>
          <p:cNvSpPr/>
          <p:nvPr/>
        </p:nvSpPr>
        <p:spPr bwMode="auto">
          <a:xfrm>
            <a:off x="758952" y="3816096"/>
            <a:ext cx="2057400" cy="88392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706"/>
          <a:stretch/>
        </p:blipFill>
        <p:spPr bwMode="auto">
          <a:xfrm>
            <a:off x="4291584" y="2119312"/>
            <a:ext cx="4669528" cy="2580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Oval 14"/>
          <p:cNvSpPr/>
          <p:nvPr/>
        </p:nvSpPr>
        <p:spPr bwMode="auto">
          <a:xfrm>
            <a:off x="5638800" y="2590987"/>
            <a:ext cx="2971800" cy="88392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 bwMode="auto">
          <a:xfrm>
            <a:off x="7543800" y="4870180"/>
            <a:ext cx="381000" cy="1295400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681590" cy="426142"/>
          </a:xfrm>
        </p:spPr>
        <p:txBody>
          <a:bodyPr/>
          <a:lstStyle/>
          <a:p>
            <a:r>
              <a:rPr lang="en-US"/>
              <a:t>How does a post-synthesis netlist look like?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23756" y="4769703"/>
            <a:ext cx="24160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This is a component</a:t>
            </a:r>
          </a:p>
          <a:p>
            <a:r>
              <a:rPr lang="en-US"/>
              <a:t>from an FPGA </a:t>
            </a:r>
          </a:p>
          <a:p>
            <a:r>
              <a:rPr lang="en-US"/>
              <a:t>simulation library.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76846" y="920354"/>
            <a:ext cx="6222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datac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49715" y="917377"/>
            <a:ext cx="631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datad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94989" y="914400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q1[3]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4876800" y="1222177"/>
            <a:ext cx="3276600" cy="45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6272170" y="487018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72170" y="517200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72170" y="547382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72170" y="577564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02548" y="487018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802548" y="517200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02548" y="547382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02548" y="577564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85296" y="487018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585296" y="517200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585296" y="547382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585296" y="577564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97694" y="1600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4800" y="801318"/>
            <a:ext cx="9372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b="0">
                <a:latin typeface="Courier New" pitchFamily="49" charset="0"/>
                <a:cs typeface="Courier New" pitchFamily="49" charset="0"/>
              </a:rPr>
              <a:t>// Location: LCCOMB_X38_Y53_N12</a:t>
            </a:r>
          </a:p>
          <a:p>
            <a:pPr algn="l"/>
            <a:r>
              <a:rPr lang="en-US" sz="1400" b="0">
                <a:latin typeface="Courier New" pitchFamily="49" charset="0"/>
                <a:cs typeface="Courier New" pitchFamily="49" charset="0"/>
              </a:rPr>
              <a:t>cycloneive_lcell_comb \q[6]~76 (</a:t>
            </a:r>
          </a:p>
          <a:p>
            <a:pPr algn="l"/>
            <a:r>
              <a:rPr lang="en-US" sz="1400" b="0">
                <a:latin typeface="Courier New" pitchFamily="49" charset="0"/>
                <a:cs typeface="Courier New" pitchFamily="49" charset="0"/>
              </a:rPr>
              <a:t>// Equation(s):</a:t>
            </a:r>
          </a:p>
          <a:p>
            <a:pPr algn="l"/>
            <a:r>
              <a:rPr lang="en-US" sz="1400" b="0">
                <a:latin typeface="Courier New" pitchFamily="49" charset="0"/>
                <a:cs typeface="Courier New" pitchFamily="49" charset="0"/>
              </a:rPr>
              <a:t>// \q[6]~76_combout  = ..</a:t>
            </a:r>
            <a:br>
              <a:rPr lang="en-US" sz="1400" b="0">
                <a:latin typeface="Courier New" pitchFamily="49" charset="0"/>
                <a:cs typeface="Courier New" pitchFamily="49" charset="0"/>
              </a:rPr>
            </a:br>
            <a:r>
              <a:rPr lang="en-US" sz="1400" b="0">
                <a:latin typeface="Courier New" pitchFamily="49" charset="0"/>
                <a:cs typeface="Courier New" pitchFamily="49" charset="0"/>
              </a:rPr>
              <a:t>// \q[6]~77  = ..</a:t>
            </a:r>
          </a:p>
          <a:p>
            <a:pPr algn="l"/>
            <a:r>
              <a:rPr lang="en-US" sz="1400" b="0">
                <a:latin typeface="Courier New" pitchFamily="49" charset="0"/>
                <a:cs typeface="Courier New" pitchFamily="49" charset="0"/>
              </a:rPr>
              <a:t>	.dataa(\q[6]~reg0_q ),</a:t>
            </a:r>
          </a:p>
          <a:p>
            <a:pPr algn="l"/>
            <a:r>
              <a:rPr lang="en-US" sz="1400" b="0">
                <a:latin typeface="Courier New" pitchFamily="49" charset="0"/>
                <a:cs typeface="Courier New" pitchFamily="49" charset="0"/>
              </a:rPr>
              <a:t>	.datab(\a[6]~input_o ),</a:t>
            </a:r>
          </a:p>
          <a:p>
            <a:pPr algn="l"/>
            <a:r>
              <a:rPr lang="en-US" sz="1400" b="0">
                <a:latin typeface="Courier New" pitchFamily="49" charset="0"/>
                <a:cs typeface="Courier New" pitchFamily="49" charset="0"/>
              </a:rPr>
              <a:t>	.datac(gnd),</a:t>
            </a:r>
          </a:p>
          <a:p>
            <a:pPr algn="l"/>
            <a:r>
              <a:rPr lang="en-US" sz="1400" b="0">
                <a:latin typeface="Courier New" pitchFamily="49" charset="0"/>
                <a:cs typeface="Courier New" pitchFamily="49" charset="0"/>
              </a:rPr>
              <a:t>	.datad(vcc),</a:t>
            </a:r>
          </a:p>
          <a:p>
            <a:pPr algn="l"/>
            <a:r>
              <a:rPr lang="en-US" sz="1400" b="0">
                <a:latin typeface="Courier New" pitchFamily="49" charset="0"/>
                <a:cs typeface="Courier New" pitchFamily="49" charset="0"/>
              </a:rPr>
              <a:t>	.cin(\q[5]~75 ),</a:t>
            </a:r>
          </a:p>
          <a:p>
            <a:pPr algn="l"/>
            <a:r>
              <a:rPr lang="en-US" sz="1400" b="0">
                <a:latin typeface="Courier New" pitchFamily="49" charset="0"/>
                <a:cs typeface="Courier New" pitchFamily="49" charset="0"/>
              </a:rPr>
              <a:t>	.combout(\q[6]~76_combout ),</a:t>
            </a:r>
          </a:p>
          <a:p>
            <a:pPr algn="l"/>
            <a:r>
              <a:rPr lang="en-US" sz="1400" b="0">
                <a:latin typeface="Courier New" pitchFamily="49" charset="0"/>
                <a:cs typeface="Courier New" pitchFamily="49" charset="0"/>
              </a:rPr>
              <a:t>	.cout(\q[6]~77 ));</a:t>
            </a:r>
          </a:p>
          <a:p>
            <a:pPr algn="l"/>
            <a:r>
              <a:rPr lang="en-US" sz="1400" b="0">
                <a:latin typeface="Courier New" pitchFamily="49" charset="0"/>
                <a:cs typeface="Courier New" pitchFamily="49" charset="0"/>
              </a:rPr>
              <a:t>// synopsys translate_off</a:t>
            </a:r>
          </a:p>
          <a:p>
            <a:pPr algn="l"/>
            <a:r>
              <a:rPr lang="en-US" sz="1400" b="0">
                <a:latin typeface="Courier New" pitchFamily="49" charset="0"/>
                <a:cs typeface="Courier New" pitchFamily="49" charset="0"/>
              </a:rPr>
              <a:t>defparam \q[6]~76 .lut_mask = 16'h698E;</a:t>
            </a:r>
          </a:p>
          <a:p>
            <a:pPr algn="l"/>
            <a:r>
              <a:rPr lang="en-US" sz="1400" b="0">
                <a:latin typeface="Courier New" pitchFamily="49" charset="0"/>
                <a:cs typeface="Courier New" pitchFamily="49" charset="0"/>
              </a:rPr>
              <a:t>defparam \q[6]~76 .sum_lutc_input = "cin";</a:t>
            </a:r>
          </a:p>
          <a:p>
            <a:pPr algn="l"/>
            <a:r>
              <a:rPr lang="en-US" sz="1400" b="0">
                <a:latin typeface="Courier New" pitchFamily="49" charset="0"/>
                <a:cs typeface="Courier New" pitchFamily="49" charset="0"/>
              </a:rPr>
              <a:t>// synopsys translate_on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7543800" y="3639312"/>
            <a:ext cx="381000" cy="1295400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272170" y="363931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72170" y="394113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272170" y="424295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272170" y="454478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802548" y="363931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802548" y="394113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802548" y="424295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802548" y="454478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585296" y="363931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585296" y="394113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585296" y="424295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585296" y="454478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7543800" y="2438400"/>
            <a:ext cx="381000" cy="1295400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272170" y="243840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272170" y="274022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272170" y="304204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272170" y="334386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802548" y="243840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802548" y="274022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802548" y="304204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802548" y="334386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585296" y="243840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585296" y="274022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585296" y="304204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585296" y="334386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7543800" y="1207532"/>
            <a:ext cx="381000" cy="1295400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272170" y="120753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272170" y="150935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272170" y="181117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272170" y="211300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6802548" y="120753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802548" y="150935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802548" y="181117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802548" y="211300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585296" y="120753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585296" y="150935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585296" y="181117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585296" y="211300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8297694" y="2819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9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8297694" y="4126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8348245" y="5345668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92" name="Right Brace 91"/>
          <p:cNvSpPr/>
          <p:nvPr/>
        </p:nvSpPr>
        <p:spPr bwMode="auto">
          <a:xfrm>
            <a:off x="8001000" y="1361420"/>
            <a:ext cx="210845" cy="905469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ight Brace 92"/>
          <p:cNvSpPr/>
          <p:nvPr/>
        </p:nvSpPr>
        <p:spPr bwMode="auto">
          <a:xfrm>
            <a:off x="8001000" y="2599731"/>
            <a:ext cx="210845" cy="905469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4" name="Right Brace 93"/>
          <p:cNvSpPr/>
          <p:nvPr/>
        </p:nvSpPr>
        <p:spPr bwMode="auto">
          <a:xfrm>
            <a:off x="8001000" y="3838042"/>
            <a:ext cx="210845" cy="905469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5" name="Right Brace 94"/>
          <p:cNvSpPr/>
          <p:nvPr/>
        </p:nvSpPr>
        <p:spPr bwMode="auto">
          <a:xfrm>
            <a:off x="8001000" y="5076353"/>
            <a:ext cx="210845" cy="905469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564261" y="914400"/>
            <a:ext cx="631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datab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764394" y="486422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764394" y="516604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764394" y="546787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764394" y="576969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5764394" y="363335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5764394" y="393518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5764394" y="423700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5764394" y="453882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5764394" y="243244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5764394" y="273426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5764394" y="303609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5764394" y="333791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5764394" y="120157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5764394" y="150340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5764394" y="180522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5764394" y="210704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056485" y="908446"/>
            <a:ext cx="631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dataa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5256618" y="485827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5256618" y="516009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5256618" y="546191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5256618" y="576374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5256618" y="362740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5256618" y="392922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5256618" y="423105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256618" y="453287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5256618" y="242649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5256618" y="272831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5256618" y="303013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5256618" y="333196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5256618" y="119562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5256618" y="149744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5256618" y="179927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0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5256618" y="210109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/>
              <a:t>1</a:t>
            </a:r>
          </a:p>
        </p:txBody>
      </p:sp>
      <p:sp>
        <p:nvSpPr>
          <p:cNvPr id="131" name="Rectangle 130"/>
          <p:cNvSpPr/>
          <p:nvPr/>
        </p:nvSpPr>
        <p:spPr bwMode="auto">
          <a:xfrm>
            <a:off x="5256618" y="3627404"/>
            <a:ext cx="2025000" cy="1225154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Freeform 131"/>
          <p:cNvSpPr/>
          <p:nvPr/>
        </p:nvSpPr>
        <p:spPr bwMode="auto">
          <a:xfrm>
            <a:off x="4556376" y="3638549"/>
            <a:ext cx="649608" cy="884308"/>
          </a:xfrm>
          <a:custGeom>
            <a:avLst/>
            <a:gdLst>
              <a:gd name="connsiteX0" fmla="*/ 100968 w 649608"/>
              <a:gd name="connsiteY0" fmla="*/ 55627 h 884308"/>
              <a:gd name="connsiteX1" fmla="*/ 381384 w 649608"/>
              <a:gd name="connsiteY1" fmla="*/ 80011 h 884308"/>
              <a:gd name="connsiteX2" fmla="*/ 3432 w 649608"/>
              <a:gd name="connsiteY2" fmla="*/ 823723 h 884308"/>
              <a:gd name="connsiteX3" fmla="*/ 649608 w 649608"/>
              <a:gd name="connsiteY3" fmla="*/ 787147 h 884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9608" h="884308">
                <a:moveTo>
                  <a:pt x="100968" y="55627"/>
                </a:moveTo>
                <a:cubicBezTo>
                  <a:pt x="249304" y="3811"/>
                  <a:pt x="397640" y="-48005"/>
                  <a:pt x="381384" y="80011"/>
                </a:cubicBezTo>
                <a:cubicBezTo>
                  <a:pt x="365128" y="208027"/>
                  <a:pt x="-41272" y="705867"/>
                  <a:pt x="3432" y="823723"/>
                </a:cubicBezTo>
                <a:cubicBezTo>
                  <a:pt x="48136" y="941579"/>
                  <a:pt x="348872" y="864363"/>
                  <a:pt x="649608" y="787147"/>
                </a:cubicBezTo>
              </a:path>
            </a:pathLst>
          </a:cu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121869" cy="426142"/>
          </a:xfrm>
        </p:spPr>
        <p:txBody>
          <a:bodyPr/>
          <a:lstStyle/>
          <a:p>
            <a:r>
              <a:rPr lang="en-US"/>
              <a:t>cycloneive_lcell_comb from library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05000"/>
            <a:ext cx="7285037" cy="2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val 7"/>
          <p:cNvSpPr/>
          <p:nvPr/>
        </p:nvSpPr>
        <p:spPr bwMode="auto">
          <a:xfrm>
            <a:off x="3810000" y="3593592"/>
            <a:ext cx="1828800" cy="30480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4198265" cy="426142"/>
          </a:xfrm>
        </p:spPr>
        <p:txBody>
          <a:bodyPr/>
          <a:lstStyle/>
          <a:p>
            <a:r>
              <a:rPr lang="en-US"/>
              <a:t>SDF Timing Information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2285754"/>
          </a:xfrm>
        </p:spPr>
        <p:txBody>
          <a:bodyPr/>
          <a:lstStyle/>
          <a:p>
            <a:r>
              <a:rPr lang="en-US"/>
              <a:t>Timing information from Place and Route is not stored in the Post-PAR netlist, but in a separate SDF File (Standard Delay Format)</a:t>
            </a:r>
          </a:p>
          <a:p>
            <a:r>
              <a:rPr lang="en-US"/>
              <a:t>The Modelsim simulator will read this SDF file together with the Verilog netlist and </a:t>
            </a:r>
            <a:r>
              <a:rPr lang="en-US" b="1"/>
              <a:t>back-annotate</a:t>
            </a:r>
            <a:r>
              <a:rPr lang="en-US"/>
              <a:t> the delay information from the SDF file into the netlist</a:t>
            </a:r>
          </a:p>
        </p:txBody>
      </p:sp>
      <p:sp>
        <p:nvSpPr>
          <p:cNvPr id="10" name="Flowchart: Magnetic Disk 9"/>
          <p:cNvSpPr/>
          <p:nvPr/>
        </p:nvSpPr>
        <p:spPr bwMode="auto">
          <a:xfrm>
            <a:off x="2590800" y="3429000"/>
            <a:ext cx="1066800" cy="762000"/>
          </a:xfrm>
          <a:prstGeom prst="flowChartMagneticDisk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0" y="3657600"/>
            <a:ext cx="1723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Verilog</a:t>
            </a:r>
            <a:r>
              <a:rPr lang="en-US" dirty="0"/>
              <a:t> </a:t>
            </a:r>
            <a:r>
              <a:rPr lang="en-US" dirty="0" err="1"/>
              <a:t>Netlist</a:t>
            </a:r>
            <a:endParaRPr lang="en-US" dirty="0"/>
          </a:p>
        </p:txBody>
      </p:sp>
      <p:sp>
        <p:nvSpPr>
          <p:cNvPr id="12" name="Flowchart: Alternate Process 11"/>
          <p:cNvSpPr/>
          <p:nvPr/>
        </p:nvSpPr>
        <p:spPr bwMode="auto">
          <a:xfrm>
            <a:off x="1981200" y="4572000"/>
            <a:ext cx="2286000" cy="609600"/>
          </a:xfrm>
          <a:prstGeom prst="flowChartAlternateProcess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33600" y="4724400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Place and Route</a:t>
            </a:r>
          </a:p>
        </p:txBody>
      </p:sp>
      <p:sp>
        <p:nvSpPr>
          <p:cNvPr id="14" name="Flowchart: Magnetic Disk 13"/>
          <p:cNvSpPr/>
          <p:nvPr/>
        </p:nvSpPr>
        <p:spPr bwMode="auto">
          <a:xfrm>
            <a:off x="1524000" y="5638800"/>
            <a:ext cx="1066800" cy="762000"/>
          </a:xfrm>
          <a:prstGeom prst="flowChartMagneticDisk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Flowchart: Magnetic Disk 15"/>
          <p:cNvSpPr/>
          <p:nvPr/>
        </p:nvSpPr>
        <p:spPr bwMode="auto">
          <a:xfrm>
            <a:off x="3505200" y="5638800"/>
            <a:ext cx="1066800" cy="762000"/>
          </a:xfrm>
          <a:prstGeom prst="flowChartMagneticDisk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29000" y="5867400"/>
            <a:ext cx="121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SDF Data</a:t>
            </a:r>
          </a:p>
        </p:txBody>
      </p:sp>
      <p:cxnSp>
        <p:nvCxnSpPr>
          <p:cNvPr id="19" name="Straight Arrow Connector 18"/>
          <p:cNvCxnSpPr>
            <a:stCxn id="10" idx="3"/>
            <a:endCxn id="12" idx="0"/>
          </p:cNvCxnSpPr>
          <p:nvPr/>
        </p:nvCxnSpPr>
        <p:spPr bwMode="auto">
          <a:xfrm rot="5400000">
            <a:off x="2933700" y="4381500"/>
            <a:ext cx="3810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endCxn id="14" idx="1"/>
          </p:cNvCxnSpPr>
          <p:nvPr/>
        </p:nvCxnSpPr>
        <p:spPr bwMode="auto">
          <a:xfrm rot="10800000" flipV="1">
            <a:off x="2057401" y="5181600"/>
            <a:ext cx="533401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endCxn id="16" idx="1"/>
          </p:cNvCxnSpPr>
          <p:nvPr/>
        </p:nvCxnSpPr>
        <p:spPr bwMode="auto">
          <a:xfrm rot="16200000" flipH="1">
            <a:off x="3581401" y="5181601"/>
            <a:ext cx="457200" cy="4571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Flowchart: Alternate Process 31"/>
          <p:cNvSpPr/>
          <p:nvPr/>
        </p:nvSpPr>
        <p:spPr bwMode="auto">
          <a:xfrm>
            <a:off x="6324600" y="4267200"/>
            <a:ext cx="1447800" cy="1143000"/>
          </a:xfrm>
          <a:prstGeom prst="flowChartAlternateProcess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00800" y="4343400"/>
            <a:ext cx="13644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Modelsim</a:t>
            </a:r>
          </a:p>
          <a:p>
            <a:r>
              <a:rPr lang="en-US"/>
              <a:t>Post-PAR</a:t>
            </a:r>
          </a:p>
          <a:p>
            <a:r>
              <a:rPr lang="en-US"/>
              <a:t>Simulation</a:t>
            </a:r>
          </a:p>
        </p:txBody>
      </p:sp>
      <p:cxnSp>
        <p:nvCxnSpPr>
          <p:cNvPr id="39" name="Straight Arrow Connector 38"/>
          <p:cNvCxnSpPr/>
          <p:nvPr/>
        </p:nvCxnSpPr>
        <p:spPr bwMode="auto">
          <a:xfrm flipV="1">
            <a:off x="4572000" y="5181600"/>
            <a:ext cx="1752600" cy="838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rot="16200000" flipH="1">
            <a:off x="6944427" y="4104573"/>
            <a:ext cx="286434" cy="20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Flowchart: Magnetic Disk 42"/>
          <p:cNvSpPr/>
          <p:nvPr/>
        </p:nvSpPr>
        <p:spPr bwMode="auto">
          <a:xfrm>
            <a:off x="6553200" y="3276600"/>
            <a:ext cx="1066800" cy="762000"/>
          </a:xfrm>
          <a:prstGeom prst="flowChartMagneticDisk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477000" y="3505200"/>
            <a:ext cx="1321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Testbench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2000" y="5715000"/>
            <a:ext cx="26725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Verilog</a:t>
            </a:r>
            <a:r>
              <a:rPr lang="en-US" dirty="0"/>
              <a:t> </a:t>
            </a:r>
            <a:r>
              <a:rPr lang="en-US" dirty="0" err="1"/>
              <a:t>Netlist</a:t>
            </a:r>
            <a:r>
              <a:rPr lang="en-US" dirty="0"/>
              <a:t> with </a:t>
            </a:r>
            <a:br>
              <a:rPr lang="en-US" dirty="0"/>
            </a:br>
            <a:r>
              <a:rPr lang="en-US" dirty="0"/>
              <a:t>Placement Information</a:t>
            </a:r>
          </a:p>
        </p:txBody>
      </p:sp>
      <p:cxnSp>
        <p:nvCxnSpPr>
          <p:cNvPr id="31" name="Straight Arrow Connector 30"/>
          <p:cNvCxnSpPr>
            <a:stCxn id="10" idx="3"/>
            <a:endCxn id="32" idx="1"/>
          </p:cNvCxnSpPr>
          <p:nvPr/>
        </p:nvCxnSpPr>
        <p:spPr bwMode="auto">
          <a:xfrm rot="16200000" flipH="1">
            <a:off x="4400550" y="2914650"/>
            <a:ext cx="647700" cy="3200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4198265" cy="426142"/>
          </a:xfrm>
        </p:spPr>
        <p:txBody>
          <a:bodyPr/>
          <a:lstStyle/>
          <a:p>
            <a:r>
              <a:rPr lang="en-US"/>
              <a:t>SDF Timing Information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532" y="2667000"/>
            <a:ext cx="5314335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219200" y="1447800"/>
            <a:ext cx="6477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>
                <a:latin typeface="Courier New" pitchFamily="49" charset="0"/>
                <a:cs typeface="Courier New" pitchFamily="49" charset="0"/>
              </a:rPr>
              <a:t>// synopsys translate_off</a:t>
            </a: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</a:rPr>
              <a:t>initial $sdf_annotate("bigadd_v.sdo");</a:t>
            </a: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</a:rPr>
              <a:t>// synopsys translate_on</a:t>
            </a:r>
          </a:p>
        </p:txBody>
      </p:sp>
      <p:sp>
        <p:nvSpPr>
          <p:cNvPr id="5" name="Freeform 4"/>
          <p:cNvSpPr/>
          <p:nvPr/>
        </p:nvSpPr>
        <p:spPr bwMode="auto">
          <a:xfrm>
            <a:off x="6693408" y="1938528"/>
            <a:ext cx="1175006" cy="3279648"/>
          </a:xfrm>
          <a:custGeom>
            <a:avLst/>
            <a:gdLst>
              <a:gd name="connsiteX0" fmla="*/ 0 w 1175006"/>
              <a:gd name="connsiteY0" fmla="*/ 0 h 3279648"/>
              <a:gd name="connsiteX1" fmla="*/ 1170432 w 1175006"/>
              <a:gd name="connsiteY1" fmla="*/ 1182624 h 3279648"/>
              <a:gd name="connsiteX2" fmla="*/ 329184 w 1175006"/>
              <a:gd name="connsiteY2" fmla="*/ 3279648 h 3279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75006" h="3279648">
                <a:moveTo>
                  <a:pt x="0" y="0"/>
                </a:moveTo>
                <a:cubicBezTo>
                  <a:pt x="557784" y="318008"/>
                  <a:pt x="1115568" y="636016"/>
                  <a:pt x="1170432" y="1182624"/>
                </a:cubicBezTo>
                <a:cubicBezTo>
                  <a:pt x="1225296" y="1729232"/>
                  <a:pt x="777240" y="2504440"/>
                  <a:pt x="329184" y="3279648"/>
                </a:cubicBezTo>
              </a:path>
            </a:pathLst>
          </a:cu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664044" y="1936313"/>
            <a:ext cx="1225716" cy="1404295"/>
          </a:xfrm>
          <a:custGeom>
            <a:avLst/>
            <a:gdLst>
              <a:gd name="connsiteX0" fmla="*/ 1293261 w 1293261"/>
              <a:gd name="connsiteY0" fmla="*/ 1406392 h 1406392"/>
              <a:gd name="connsiteX1" fmla="*/ 86253 w 1293261"/>
              <a:gd name="connsiteY1" fmla="*/ 1296664 h 1406392"/>
              <a:gd name="connsiteX2" fmla="*/ 147213 w 1293261"/>
              <a:gd name="connsiteY2" fmla="*/ 199384 h 1406392"/>
              <a:gd name="connsiteX3" fmla="*/ 549549 w 1293261"/>
              <a:gd name="connsiteY3" fmla="*/ 4312 h 1406392"/>
              <a:gd name="connsiteX0" fmla="*/ 1183553 w 1183553"/>
              <a:gd name="connsiteY0" fmla="*/ 1404295 h 1404295"/>
              <a:gd name="connsiteX1" fmla="*/ 147233 w 1183553"/>
              <a:gd name="connsiteY1" fmla="*/ 1123879 h 1404295"/>
              <a:gd name="connsiteX2" fmla="*/ 37505 w 1183553"/>
              <a:gd name="connsiteY2" fmla="*/ 197287 h 1404295"/>
              <a:gd name="connsiteX3" fmla="*/ 439841 w 1183553"/>
              <a:gd name="connsiteY3" fmla="*/ 2215 h 1404295"/>
              <a:gd name="connsiteX0" fmla="*/ 1225716 w 1225716"/>
              <a:gd name="connsiteY0" fmla="*/ 1404295 h 1404295"/>
              <a:gd name="connsiteX1" fmla="*/ 189396 w 1225716"/>
              <a:gd name="connsiteY1" fmla="*/ 1123879 h 1404295"/>
              <a:gd name="connsiteX2" fmla="*/ 79668 w 1225716"/>
              <a:gd name="connsiteY2" fmla="*/ 197287 h 1404295"/>
              <a:gd name="connsiteX3" fmla="*/ 482004 w 1225716"/>
              <a:gd name="connsiteY3" fmla="*/ 2215 h 1404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5716" h="1404295">
                <a:moveTo>
                  <a:pt x="1225716" y="1404295"/>
                </a:moveTo>
                <a:cubicBezTo>
                  <a:pt x="880276" y="1310823"/>
                  <a:pt x="498260" y="1388039"/>
                  <a:pt x="189396" y="1123879"/>
                </a:cubicBezTo>
                <a:cubicBezTo>
                  <a:pt x="-119468" y="859719"/>
                  <a:pt x="30900" y="384231"/>
                  <a:pt x="79668" y="197287"/>
                </a:cubicBezTo>
                <a:cubicBezTo>
                  <a:pt x="128436" y="10343"/>
                  <a:pt x="319444" y="-7945"/>
                  <a:pt x="482004" y="2215"/>
                </a:cubicBezTo>
              </a:path>
            </a:pathLst>
          </a:cu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63500" tIns="25400" rIns="63500" bIns="254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pitchFamily="2" charset="2"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322169"/>
      </p:ext>
    </p:extLst>
  </p:cSld>
  <p:clrMapOvr>
    <a:masterClrMapping/>
  </p:clrMapOvr>
</p:sld>
</file>

<file path=ppt/theme/theme1.xml><?xml version="1.0" encoding="utf-8"?>
<a:theme xmlns:a="http://schemas.openxmlformats.org/drawingml/2006/main" name="ece2500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ece250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C000"/>
        </a:solidFill>
        <a:ln w="12700" cap="flat" cmpd="sng" algn="ctr">
          <a:noFill/>
          <a:prstDash val="solid"/>
          <a:round/>
          <a:headEnd type="none" w="med" len="med"/>
          <a:tailEnd type="stealth" w="lg" len="lg"/>
        </a:ln>
        <a:effectLst/>
      </a:spPr>
      <a:bodyPr vert="horz" wrap="none" lIns="63500" tIns="25400" rIns="63500" bIns="25400" numCol="1" rtlCol="0" anchor="t" anchorCtr="0" compatLnSpc="1">
        <a:prstTxWarp prst="textNoShape">
          <a:avLst/>
        </a:prstTxWarp>
        <a:noAutofit/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800000"/>
          </a:buClr>
          <a:buSzTx/>
          <a:buFont typeface="Wingdings" pitchFamily="2" charset="2"/>
          <a:buNone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</a:spPr>
      <a:bodyPr vert="horz" wrap="none" lIns="63500" tIns="25400" rIns="63500" bIns="25400" numCol="1" anchor="t" anchorCtr="0" compatLnSpc="1">
        <a:prstTxWarp prst="textNoShape">
          <a:avLst/>
        </a:prstTxWarp>
        <a:spAutoFit/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800000"/>
          </a:buClr>
          <a:buSzTx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e250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2500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e2500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2500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250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250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2500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11536</TotalTime>
  <Pages>47</Pages>
  <Words>406</Words>
  <Application>Microsoft Office PowerPoint</Application>
  <PresentationFormat>Letter Paper (8.5x11 in)</PresentationFormat>
  <Paragraphs>168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Courier New</vt:lpstr>
      <vt:lpstr>Times New Roman</vt:lpstr>
      <vt:lpstr>Wingdings</vt:lpstr>
      <vt:lpstr>ece2500</vt:lpstr>
      <vt:lpstr>Lecture 16:  Dynamic Timing Analysis</vt:lpstr>
      <vt:lpstr>Dynamic Timing Analysis</vt:lpstr>
      <vt:lpstr>Dynamic Timing Analysis</vt:lpstr>
      <vt:lpstr>Dynamic Timing Analysis</vt:lpstr>
      <vt:lpstr>Synthesis and Simulation are integrated</vt:lpstr>
      <vt:lpstr>How does a post-synthesis netlist look like?</vt:lpstr>
      <vt:lpstr>cycloneive_lcell_comb from library</vt:lpstr>
      <vt:lpstr>SDF Timing Information</vt:lpstr>
      <vt:lpstr>SDF Timing Information</vt:lpstr>
      <vt:lpstr>Demonstration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4514 Digital Design II Spring 2008  Lecture 16:  Synthesis of Datapath  and Memories in FPGA  A Design Lecture</dc:title>
  <dc:creator>Patrick Schaumont</dc:creator>
  <cp:lastModifiedBy>Windows User</cp:lastModifiedBy>
  <cp:revision>1321</cp:revision>
  <cp:lastPrinted>1997-08-27T08:28:34Z</cp:lastPrinted>
  <dcterms:created xsi:type="dcterms:W3CDTF">1997-08-19T16:58:46Z</dcterms:created>
  <dcterms:modified xsi:type="dcterms:W3CDTF">2019-03-28T10:21:34Z</dcterms:modified>
</cp:coreProperties>
</file>