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441" r:id="rId3"/>
    <p:sldId id="495" r:id="rId4"/>
    <p:sldId id="496" r:id="rId5"/>
    <p:sldId id="497" r:id="rId6"/>
    <p:sldId id="555" r:id="rId7"/>
    <p:sldId id="577" r:id="rId8"/>
    <p:sldId id="500" r:id="rId9"/>
    <p:sldId id="501" r:id="rId10"/>
    <p:sldId id="573" r:id="rId11"/>
    <p:sldId id="502" r:id="rId12"/>
    <p:sldId id="503" r:id="rId13"/>
    <p:sldId id="552" r:id="rId14"/>
    <p:sldId id="504" r:id="rId15"/>
    <p:sldId id="505" r:id="rId16"/>
    <p:sldId id="575" r:id="rId17"/>
    <p:sldId id="557" r:id="rId18"/>
    <p:sldId id="558" r:id="rId19"/>
    <p:sldId id="562" r:id="rId20"/>
    <p:sldId id="560" r:id="rId21"/>
    <p:sldId id="564" r:id="rId22"/>
    <p:sldId id="569" r:id="rId23"/>
    <p:sldId id="570" r:id="rId24"/>
    <p:sldId id="566" r:id="rId25"/>
    <p:sldId id="533" r:id="rId26"/>
    <p:sldId id="576" r:id="rId27"/>
    <p:sldId id="572" r:id="rId28"/>
  </p:sldIdLst>
  <p:sldSz cx="9144000" cy="6858000" type="letter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buClr>
        <a:srgbClr val="800000"/>
      </a:buClr>
      <a:buFont typeface="Wingdings" pitchFamily="2" charset="2"/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buClr>
        <a:srgbClr val="800000"/>
      </a:buClr>
      <a:buFont typeface="Wingdings" pitchFamily="2" charset="2"/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buClr>
        <a:srgbClr val="800000"/>
      </a:buClr>
      <a:buFont typeface="Wingdings" pitchFamily="2" charset="2"/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buClr>
        <a:srgbClr val="800000"/>
      </a:buClr>
      <a:buFont typeface="Wingdings" pitchFamily="2" charset="2"/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buClr>
        <a:srgbClr val="800000"/>
      </a:buClr>
      <a:buFont typeface="Wingdings" pitchFamily="2" charset="2"/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9900"/>
    <a:srgbClr val="66FF33"/>
    <a:srgbClr val="99FF99"/>
    <a:srgbClr val="FFCC99"/>
    <a:srgbClr val="DDDDDD"/>
    <a:srgbClr val="8000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59" autoAdjust="0"/>
    <p:restoredTop sz="99148" autoAdjust="0"/>
  </p:normalViewPr>
  <p:slideViewPr>
    <p:cSldViewPr showGuides="1">
      <p:cViewPr varScale="1">
        <p:scale>
          <a:sx n="92" d="100"/>
          <a:sy n="92" d="100"/>
        </p:scale>
        <p:origin x="4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4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11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6350" y="619125"/>
            <a:ext cx="4779963" cy="3584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50863" y="4559300"/>
            <a:ext cx="6303962" cy="4319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7041" tIns="47669" rIns="97041" bIns="476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We want this to be in font 11 and justify.</a:t>
            </a:r>
          </a:p>
        </p:txBody>
      </p:sp>
    </p:spTree>
    <p:extLst>
      <p:ext uri="{BB962C8B-B14F-4D97-AF65-F5344CB8AC3E}">
        <p14:creationId xmlns:p14="http://schemas.microsoft.com/office/powerpoint/2010/main" val="24232850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228600"/>
            <a:ext cx="1962150" cy="3079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734050" cy="3079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48100" cy="239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3848100" cy="239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58838" cy="422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Title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848600" cy="239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This is our 1st Level Bullet</a:t>
            </a:r>
          </a:p>
          <a:p>
            <a:pPr lvl="1"/>
            <a:r>
              <a:rPr lang="en-US"/>
              <a:t>This is our 2nd level bullet</a:t>
            </a:r>
          </a:p>
          <a:p>
            <a:pPr lvl="2"/>
            <a:r>
              <a:rPr lang="en-US"/>
              <a:t>This is our 3rd level bullet</a:t>
            </a:r>
          </a:p>
          <a:p>
            <a:pPr lvl="0"/>
            <a:r>
              <a:rPr lang="en-US"/>
              <a:t>This is our next 1st Level Bullet</a:t>
            </a:r>
          </a:p>
          <a:p>
            <a:pPr lvl="1"/>
            <a:r>
              <a:rPr lang="en-US"/>
              <a:t>This is our 2nd level bullet</a:t>
            </a:r>
          </a:p>
          <a:p>
            <a:pPr lvl="2"/>
            <a:r>
              <a:rPr lang="en-US"/>
              <a:t>This is our 3rd level bullet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38175" y="685800"/>
            <a:ext cx="7943850" cy="0"/>
          </a:xfrm>
          <a:prstGeom prst="line">
            <a:avLst/>
          </a:prstGeom>
          <a:noFill/>
          <a:ln w="57150" cmpd="thickThin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5pPr>
      <a:lvl6pPr marL="4572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6pPr>
      <a:lvl7pPr marL="9144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7pPr>
      <a:lvl8pPr marL="13716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8pPr>
      <a:lvl9pPr marL="18288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9pPr>
    </p:titleStyle>
    <p:bodyStyle>
      <a:lvl1pPr marL="287338" indent="-287338" algn="l" rtl="0" eaLnBrk="0" fontAlgn="base" hangingPunct="0">
        <a:lnSpc>
          <a:spcPct val="90000"/>
        </a:lnSpc>
        <a:spcBef>
          <a:spcPct val="65000"/>
        </a:spcBef>
        <a:spcAft>
          <a:spcPct val="0"/>
        </a:spcAft>
        <a:buClr>
          <a:srgbClr val="800000"/>
        </a:buClr>
        <a:buSzPct val="80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46063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800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6175" indent="-176213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800000"/>
        </a:buClr>
        <a:buChar char="•"/>
        <a:defRPr sz="2400">
          <a:solidFill>
            <a:schemeClr val="tx1"/>
          </a:solidFill>
          <a:latin typeface="+mn-lt"/>
        </a:defRPr>
      </a:lvl3pPr>
      <a:lvl4pPr marL="1714500" indent="-3429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1717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6289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30861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5433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40005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352087"/>
            <a:ext cx="8305800" cy="1711494"/>
          </a:xfrm>
          <a:noFill/>
        </p:spPr>
        <p:txBody>
          <a:bodyPr wrap="square" anchor="ctr"/>
          <a:lstStyle/>
          <a:p>
            <a:pPr algn="ctr"/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Synthesis of Memories</a:t>
            </a:r>
            <a:br>
              <a:rPr lang="en-US" sz="3600" dirty="0"/>
            </a:br>
            <a:r>
              <a:rPr lang="en-US" sz="3600" dirty="0"/>
              <a:t>in FPGA</a:t>
            </a:r>
            <a:br>
              <a:rPr lang="en-US" sz="3600" dirty="0"/>
            </a:br>
            <a:endParaRPr lang="en-US" sz="1600" b="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5410200"/>
            <a:ext cx="4114800" cy="379412"/>
          </a:xfrm>
          <a:noFill/>
        </p:spPr>
        <p:txBody>
          <a:bodyPr/>
          <a:lstStyle/>
          <a:p>
            <a:pPr marL="203200" indent="-203200"/>
            <a:r>
              <a:rPr lang="en-US" dirty="0"/>
              <a:t>Patrick </a:t>
            </a:r>
            <a:r>
              <a:rPr lang="en-US" dirty="0" err="1"/>
              <a:t>Schaumont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1726435" cy="426142"/>
          </a:xfrm>
        </p:spPr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2495042"/>
          </a:xfrm>
        </p:spPr>
        <p:txBody>
          <a:bodyPr/>
          <a:lstStyle/>
          <a:p>
            <a:r>
              <a:rPr lang="en-US" dirty="0"/>
              <a:t>Design flow for </a:t>
            </a:r>
            <a:r>
              <a:rPr lang="en-US" dirty="0" err="1"/>
              <a:t>Datapath</a:t>
            </a:r>
            <a:r>
              <a:rPr lang="en-US" dirty="0"/>
              <a:t> and Memory Elements</a:t>
            </a:r>
          </a:p>
          <a:p>
            <a:pPr lvl="1"/>
            <a:r>
              <a:rPr lang="en-US" dirty="0"/>
              <a:t>Inference and instantiation</a:t>
            </a:r>
          </a:p>
          <a:p>
            <a:pPr lvl="1"/>
            <a:r>
              <a:rPr lang="en-US" dirty="0"/>
              <a:t>Integrated synthesis and simulation</a:t>
            </a:r>
          </a:p>
          <a:p>
            <a:r>
              <a:rPr lang="en-US" dirty="0"/>
              <a:t>Memory Elements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Register Files</a:t>
            </a:r>
          </a:p>
          <a:p>
            <a:pPr lvl="1"/>
            <a:r>
              <a:rPr lang="en-US" dirty="0"/>
              <a:t>SRAM in Cyclone V E FPGA</a:t>
            </a:r>
          </a:p>
        </p:txBody>
      </p:sp>
    </p:spTree>
    <p:extLst>
      <p:ext uri="{BB962C8B-B14F-4D97-AF65-F5344CB8AC3E}">
        <p14:creationId xmlns:p14="http://schemas.microsoft.com/office/powerpoint/2010/main" val="223568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/>
          <p:cNvSpPr/>
          <p:nvPr/>
        </p:nvSpPr>
        <p:spPr bwMode="auto">
          <a:xfrm>
            <a:off x="2743200" y="6019800"/>
            <a:ext cx="533400" cy="281305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5782032" cy="426142"/>
          </a:xfrm>
        </p:spPr>
        <p:txBody>
          <a:bodyPr/>
          <a:lstStyle/>
          <a:p>
            <a:r>
              <a:rPr lang="en-US"/>
              <a:t>Memory Elements: Register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077200" cy="1288558"/>
          </a:xfrm>
        </p:spPr>
        <p:txBody>
          <a:bodyPr/>
          <a:lstStyle/>
          <a:p>
            <a:r>
              <a:rPr lang="en-US"/>
              <a:t>Used when multiple registers are attached to single bus</a:t>
            </a:r>
          </a:p>
          <a:p>
            <a:r>
              <a:rPr lang="en-US"/>
              <a:t>May be multi-ported and/or concurrent read/write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971800" y="2590800"/>
            <a:ext cx="2971800" cy="29718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91000" y="2743200"/>
            <a:ext cx="457200" cy="6096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63500" tIns="25400" rIns="63500" bIns="25400" anchor="ctr">
            <a:spAutoFit/>
          </a:bodyPr>
          <a:lstStyle/>
          <a:p>
            <a:endParaRPr 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4343400" y="3200400"/>
            <a:ext cx="1524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48" y="0"/>
              </a:cxn>
              <a:cxn ang="0">
                <a:pos x="96" y="96"/>
              </a:cxn>
            </a:cxnLst>
            <a:rect l="0" t="0" r="r" b="b"/>
            <a:pathLst>
              <a:path w="96" h="96">
                <a:moveTo>
                  <a:pt x="0" y="96"/>
                </a:moveTo>
                <a:lnTo>
                  <a:pt x="48" y="0"/>
                </a:lnTo>
                <a:lnTo>
                  <a:pt x="96" y="96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wrap="none" lIns="63500" tIns="25400" rIns="63500" bIns="25400" anchor="ctr">
            <a:spAutoFit/>
          </a:bodyPr>
          <a:lstStyle/>
          <a:p>
            <a:endParaRPr lang="en-US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225006" y="2819400"/>
            <a:ext cx="423194" cy="32829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/>
              <a:t>R1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191000" y="3429000"/>
            <a:ext cx="457200" cy="6096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63500" tIns="25400" rIns="63500" bIns="25400" anchor="ctr">
            <a:spAutoFit/>
          </a:bodyPr>
          <a:lstStyle/>
          <a:p>
            <a:endParaRPr lang="en-US"/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>
            <a:off x="4343400" y="3886200"/>
            <a:ext cx="1524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48" y="0"/>
              </a:cxn>
              <a:cxn ang="0">
                <a:pos x="96" y="96"/>
              </a:cxn>
            </a:cxnLst>
            <a:rect l="0" t="0" r="r" b="b"/>
            <a:pathLst>
              <a:path w="96" h="96">
                <a:moveTo>
                  <a:pt x="0" y="96"/>
                </a:moveTo>
                <a:lnTo>
                  <a:pt x="48" y="0"/>
                </a:lnTo>
                <a:lnTo>
                  <a:pt x="96" y="96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wrap="none" lIns="63500" tIns="25400" rIns="63500" bIns="25400" anchor="ctr">
            <a:spAutoFit/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225006" y="3505200"/>
            <a:ext cx="423194" cy="32829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/>
              <a:t>R2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191000" y="4114800"/>
            <a:ext cx="457200" cy="6096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63500" tIns="25400" rIns="63500" bIns="25400" anchor="ctr">
            <a:spAutoFit/>
          </a:bodyPr>
          <a:lstStyle/>
          <a:p>
            <a:endParaRPr lang="en-US"/>
          </a:p>
        </p:txBody>
      </p:sp>
      <p:sp>
        <p:nvSpPr>
          <p:cNvPr id="12" name="Freeform 6"/>
          <p:cNvSpPr>
            <a:spLocks/>
          </p:cNvSpPr>
          <p:nvPr/>
        </p:nvSpPr>
        <p:spPr bwMode="auto">
          <a:xfrm>
            <a:off x="4343400" y="4572000"/>
            <a:ext cx="1524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48" y="0"/>
              </a:cxn>
              <a:cxn ang="0">
                <a:pos x="96" y="96"/>
              </a:cxn>
            </a:cxnLst>
            <a:rect l="0" t="0" r="r" b="b"/>
            <a:pathLst>
              <a:path w="96" h="96">
                <a:moveTo>
                  <a:pt x="0" y="96"/>
                </a:moveTo>
                <a:lnTo>
                  <a:pt x="48" y="0"/>
                </a:lnTo>
                <a:lnTo>
                  <a:pt x="96" y="96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wrap="none" lIns="63500" tIns="25400" rIns="63500" bIns="25400" anchor="ctr">
            <a:spAutoFit/>
          </a:bodyPr>
          <a:lstStyle/>
          <a:p>
            <a:endParaRPr lang="en-US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4225006" y="4191000"/>
            <a:ext cx="423194" cy="32829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/>
              <a:t>R3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191000" y="4800600"/>
            <a:ext cx="457200" cy="6096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63500" tIns="25400" rIns="63500" bIns="25400" anchor="ctr">
            <a:spAutoFit/>
          </a:bodyPr>
          <a:lstStyle/>
          <a:p>
            <a:endParaRPr lang="en-US"/>
          </a:p>
        </p:txBody>
      </p:sp>
      <p:sp>
        <p:nvSpPr>
          <p:cNvPr id="15" name="Freeform 6"/>
          <p:cNvSpPr>
            <a:spLocks/>
          </p:cNvSpPr>
          <p:nvPr/>
        </p:nvSpPr>
        <p:spPr bwMode="auto">
          <a:xfrm>
            <a:off x="4343400" y="5257800"/>
            <a:ext cx="1524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48" y="0"/>
              </a:cxn>
              <a:cxn ang="0">
                <a:pos x="96" y="96"/>
              </a:cxn>
            </a:cxnLst>
            <a:rect l="0" t="0" r="r" b="b"/>
            <a:pathLst>
              <a:path w="96" h="96">
                <a:moveTo>
                  <a:pt x="0" y="96"/>
                </a:moveTo>
                <a:lnTo>
                  <a:pt x="48" y="0"/>
                </a:lnTo>
                <a:lnTo>
                  <a:pt x="96" y="96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wrap="none" lIns="63500" tIns="25400" rIns="63500" bIns="25400" anchor="ctr">
            <a:spAutoFit/>
          </a:bodyPr>
          <a:lstStyle/>
          <a:p>
            <a:endParaRPr lang="en-US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4225006" y="4876800"/>
            <a:ext cx="423194" cy="32829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/>
              <a:t>R4</a:t>
            </a:r>
          </a:p>
        </p:txBody>
      </p:sp>
      <p:sp>
        <p:nvSpPr>
          <p:cNvPr id="18" name="Trapezoid 17"/>
          <p:cNvSpPr/>
          <p:nvPr/>
        </p:nvSpPr>
        <p:spPr bwMode="auto">
          <a:xfrm rot="5400000">
            <a:off x="4953000" y="3886200"/>
            <a:ext cx="990600" cy="381000"/>
          </a:xfrm>
          <a:prstGeom prst="trapezoid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Trapezoid 40"/>
          <p:cNvSpPr/>
          <p:nvPr/>
        </p:nvSpPr>
        <p:spPr bwMode="auto">
          <a:xfrm rot="5400000" flipV="1">
            <a:off x="2933700" y="3848100"/>
            <a:ext cx="1066800" cy="381000"/>
          </a:xfrm>
          <a:prstGeom prst="trapezoid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3" name="Shape 42"/>
          <p:cNvCxnSpPr/>
          <p:nvPr/>
        </p:nvCxnSpPr>
        <p:spPr bwMode="auto">
          <a:xfrm rot="5400000" flipH="1" flipV="1">
            <a:off x="3581400" y="3124200"/>
            <a:ext cx="6858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hape 42"/>
          <p:cNvCxnSpPr>
            <a:endCxn id="8" idx="1"/>
          </p:cNvCxnSpPr>
          <p:nvPr/>
        </p:nvCxnSpPr>
        <p:spPr bwMode="auto">
          <a:xfrm flipV="1">
            <a:off x="3657600" y="3733800"/>
            <a:ext cx="5334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hape 42"/>
          <p:cNvCxnSpPr>
            <a:endCxn id="11" idx="1"/>
          </p:cNvCxnSpPr>
          <p:nvPr/>
        </p:nvCxnSpPr>
        <p:spPr bwMode="auto">
          <a:xfrm>
            <a:off x="3657600" y="4267200"/>
            <a:ext cx="53340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hape 42"/>
          <p:cNvCxnSpPr>
            <a:endCxn id="14" idx="1"/>
          </p:cNvCxnSpPr>
          <p:nvPr/>
        </p:nvCxnSpPr>
        <p:spPr bwMode="auto">
          <a:xfrm rot="16200000" flipH="1">
            <a:off x="3581400" y="4495800"/>
            <a:ext cx="6858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Shape 42"/>
          <p:cNvCxnSpPr/>
          <p:nvPr/>
        </p:nvCxnSpPr>
        <p:spPr bwMode="auto">
          <a:xfrm rot="16200000" flipH="1">
            <a:off x="4572000" y="3124200"/>
            <a:ext cx="76200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hape 42"/>
          <p:cNvCxnSpPr/>
          <p:nvPr/>
        </p:nvCxnSpPr>
        <p:spPr bwMode="auto">
          <a:xfrm>
            <a:off x="4648200" y="3733800"/>
            <a:ext cx="6096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hape 42"/>
          <p:cNvCxnSpPr/>
          <p:nvPr/>
        </p:nvCxnSpPr>
        <p:spPr bwMode="auto">
          <a:xfrm flipV="1">
            <a:off x="4648200" y="4267200"/>
            <a:ext cx="60960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hape 42"/>
          <p:cNvCxnSpPr/>
          <p:nvPr/>
        </p:nvCxnSpPr>
        <p:spPr bwMode="auto">
          <a:xfrm rot="5400000" flipH="1" flipV="1">
            <a:off x="4610100" y="4457700"/>
            <a:ext cx="68580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hape 42"/>
          <p:cNvCxnSpPr/>
          <p:nvPr/>
        </p:nvCxnSpPr>
        <p:spPr bwMode="auto">
          <a:xfrm>
            <a:off x="2743200" y="40386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hape 42"/>
          <p:cNvCxnSpPr/>
          <p:nvPr/>
        </p:nvCxnSpPr>
        <p:spPr bwMode="auto">
          <a:xfrm>
            <a:off x="5638800" y="4038600"/>
            <a:ext cx="6858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hape 77"/>
          <p:cNvCxnSpPr>
            <a:endCxn id="41" idx="1"/>
          </p:cNvCxnSpPr>
          <p:nvPr/>
        </p:nvCxnSpPr>
        <p:spPr bwMode="auto">
          <a:xfrm>
            <a:off x="2743200" y="3200400"/>
            <a:ext cx="723900" cy="35242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hape 79"/>
          <p:cNvCxnSpPr>
            <a:endCxn id="18" idx="1"/>
          </p:cNvCxnSpPr>
          <p:nvPr/>
        </p:nvCxnSpPr>
        <p:spPr bwMode="auto">
          <a:xfrm rot="10800000" flipV="1">
            <a:off x="5448300" y="3200399"/>
            <a:ext cx="876300" cy="42862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3" name="Text Box 8"/>
          <p:cNvSpPr txBox="1">
            <a:spLocks noChangeArrowheads="1"/>
          </p:cNvSpPr>
          <p:nvPr/>
        </p:nvSpPr>
        <p:spPr bwMode="auto">
          <a:xfrm>
            <a:off x="6493545" y="3733800"/>
            <a:ext cx="615553" cy="60529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/>
              <a:t>read</a:t>
            </a:r>
          </a:p>
          <a:p>
            <a:r>
              <a:rPr lang="en-US"/>
              <a:t>data</a:t>
            </a:r>
          </a:p>
        </p:txBody>
      </p:sp>
      <p:sp>
        <p:nvSpPr>
          <p:cNvPr id="84" name="Text Box 8"/>
          <p:cNvSpPr txBox="1">
            <a:spLocks noChangeArrowheads="1"/>
          </p:cNvSpPr>
          <p:nvPr/>
        </p:nvSpPr>
        <p:spPr bwMode="auto">
          <a:xfrm>
            <a:off x="6324600" y="2895600"/>
            <a:ext cx="1013098" cy="60529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/>
              <a:t>read</a:t>
            </a:r>
          </a:p>
          <a:p>
            <a:r>
              <a:rPr lang="en-US"/>
              <a:t>address</a:t>
            </a:r>
          </a:p>
        </p:txBody>
      </p:sp>
      <p:sp>
        <p:nvSpPr>
          <p:cNvPr id="85" name="Text Box 8"/>
          <p:cNvSpPr txBox="1">
            <a:spLocks noChangeArrowheads="1"/>
          </p:cNvSpPr>
          <p:nvPr/>
        </p:nvSpPr>
        <p:spPr bwMode="auto">
          <a:xfrm>
            <a:off x="1981200" y="3733800"/>
            <a:ext cx="666849" cy="60529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/>
              <a:t>write</a:t>
            </a:r>
          </a:p>
          <a:p>
            <a:r>
              <a:rPr lang="en-US"/>
              <a:t>data</a:t>
            </a:r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1676400" y="2895600"/>
            <a:ext cx="1013098" cy="60529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/>
              <a:t>write</a:t>
            </a:r>
          </a:p>
          <a:p>
            <a:r>
              <a:rPr lang="en-US"/>
              <a:t>address</a:t>
            </a:r>
          </a:p>
        </p:txBody>
      </p:sp>
      <p:sp>
        <p:nvSpPr>
          <p:cNvPr id="91" name="Text Box 8"/>
          <p:cNvSpPr txBox="1">
            <a:spLocks noChangeArrowheads="1"/>
          </p:cNvSpPr>
          <p:nvPr/>
        </p:nvSpPr>
        <p:spPr bwMode="auto">
          <a:xfrm>
            <a:off x="1689797" y="5033506"/>
            <a:ext cx="496931" cy="38985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100"/>
              <a:t>write</a:t>
            </a:r>
          </a:p>
          <a:p>
            <a:r>
              <a:rPr lang="en-US" sz="1100"/>
              <a:t>data2</a:t>
            </a:r>
          </a:p>
        </p:txBody>
      </p:sp>
      <p:sp>
        <p:nvSpPr>
          <p:cNvPr id="92" name="Text Box 8"/>
          <p:cNvSpPr txBox="1">
            <a:spLocks noChangeArrowheads="1"/>
          </p:cNvSpPr>
          <p:nvPr/>
        </p:nvSpPr>
        <p:spPr bwMode="auto">
          <a:xfrm>
            <a:off x="1537397" y="4572000"/>
            <a:ext cx="748603" cy="38985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100"/>
              <a:t>write</a:t>
            </a:r>
          </a:p>
          <a:p>
            <a:r>
              <a:rPr lang="en-US" sz="1100"/>
              <a:t>address2</a:t>
            </a:r>
          </a:p>
        </p:txBody>
      </p:sp>
      <p:sp>
        <p:nvSpPr>
          <p:cNvPr id="95" name="Text Box 8"/>
          <p:cNvSpPr txBox="1">
            <a:spLocks noChangeArrowheads="1"/>
          </p:cNvSpPr>
          <p:nvPr/>
        </p:nvSpPr>
        <p:spPr bwMode="auto">
          <a:xfrm>
            <a:off x="6629400" y="5109706"/>
            <a:ext cx="496931" cy="38985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100"/>
              <a:t>read</a:t>
            </a:r>
          </a:p>
          <a:p>
            <a:r>
              <a:rPr lang="en-US" sz="1100"/>
              <a:t>data2</a:t>
            </a:r>
          </a:p>
        </p:txBody>
      </p:sp>
      <p:sp>
        <p:nvSpPr>
          <p:cNvPr id="96" name="Text Box 8"/>
          <p:cNvSpPr txBox="1">
            <a:spLocks noChangeArrowheads="1"/>
          </p:cNvSpPr>
          <p:nvPr/>
        </p:nvSpPr>
        <p:spPr bwMode="auto">
          <a:xfrm>
            <a:off x="6477000" y="4648200"/>
            <a:ext cx="748603" cy="38985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100"/>
              <a:t>read</a:t>
            </a:r>
          </a:p>
          <a:p>
            <a:r>
              <a:rPr lang="en-US" sz="1100"/>
              <a:t>address2</a:t>
            </a:r>
          </a:p>
        </p:txBody>
      </p:sp>
      <p:cxnSp>
        <p:nvCxnSpPr>
          <p:cNvPr id="98" name="Straight Arrow Connector 97"/>
          <p:cNvCxnSpPr/>
          <p:nvPr/>
        </p:nvCxnSpPr>
        <p:spPr bwMode="auto">
          <a:xfrm rot="10800000">
            <a:off x="6096000" y="4876800"/>
            <a:ext cx="381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 flipV="1">
            <a:off x="6096000" y="5334000"/>
            <a:ext cx="381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/>
          <p:nvPr/>
        </p:nvCxnSpPr>
        <p:spPr bwMode="auto">
          <a:xfrm flipV="1">
            <a:off x="2286000" y="5257800"/>
            <a:ext cx="381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/>
          <p:nvPr/>
        </p:nvCxnSpPr>
        <p:spPr bwMode="auto">
          <a:xfrm flipV="1">
            <a:off x="2286000" y="4800600"/>
            <a:ext cx="381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6" name="Text Box 8"/>
          <p:cNvSpPr txBox="1">
            <a:spLocks noChangeArrowheads="1"/>
          </p:cNvSpPr>
          <p:nvPr/>
        </p:nvSpPr>
        <p:spPr bwMode="auto">
          <a:xfrm>
            <a:off x="685800" y="4800600"/>
            <a:ext cx="846387" cy="38985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100"/>
              <a:t>additional</a:t>
            </a:r>
          </a:p>
          <a:p>
            <a:r>
              <a:rPr lang="en-US" sz="1100"/>
              <a:t>write ports</a:t>
            </a:r>
          </a:p>
        </p:txBody>
      </p:sp>
      <p:sp>
        <p:nvSpPr>
          <p:cNvPr id="107" name="Text Box 8"/>
          <p:cNvSpPr txBox="1">
            <a:spLocks noChangeArrowheads="1"/>
          </p:cNvSpPr>
          <p:nvPr/>
        </p:nvSpPr>
        <p:spPr bwMode="auto">
          <a:xfrm>
            <a:off x="7259667" y="4800600"/>
            <a:ext cx="817533" cy="38985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100" dirty="0"/>
              <a:t>additional</a:t>
            </a:r>
          </a:p>
          <a:p>
            <a:r>
              <a:rPr lang="en-US" sz="1100" dirty="0"/>
              <a:t>read ports</a:t>
            </a:r>
          </a:p>
        </p:txBody>
      </p:sp>
      <p:sp>
        <p:nvSpPr>
          <p:cNvPr id="108" name="Text Box 8"/>
          <p:cNvSpPr txBox="1">
            <a:spLocks noChangeArrowheads="1"/>
          </p:cNvSpPr>
          <p:nvPr/>
        </p:nvSpPr>
        <p:spPr bwMode="auto">
          <a:xfrm>
            <a:off x="5257800" y="4572000"/>
            <a:ext cx="442429" cy="220573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100"/>
              <a:t>MUX</a:t>
            </a:r>
          </a:p>
        </p:txBody>
      </p:sp>
      <p:sp>
        <p:nvSpPr>
          <p:cNvPr id="109" name="Text Box 8"/>
          <p:cNvSpPr txBox="1">
            <a:spLocks noChangeArrowheads="1"/>
          </p:cNvSpPr>
          <p:nvPr/>
        </p:nvSpPr>
        <p:spPr bwMode="auto">
          <a:xfrm>
            <a:off x="3352800" y="5996305"/>
            <a:ext cx="2795638" cy="32829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/>
              <a:t>How to implement this 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5782032" cy="426142"/>
          </a:xfrm>
        </p:spPr>
        <p:txBody>
          <a:bodyPr/>
          <a:lstStyle/>
          <a:p>
            <a:r>
              <a:rPr lang="en-US"/>
              <a:t>Memory Elements: Register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077200" cy="383695"/>
          </a:xfrm>
        </p:spPr>
        <p:txBody>
          <a:bodyPr/>
          <a:lstStyle/>
          <a:p>
            <a:r>
              <a:rPr lang="en-US"/>
              <a:t>Single write-port : load-enable edge-triggered reg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059153" y="2590800"/>
            <a:ext cx="457200" cy="6096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63500" tIns="25400" rIns="63500" bIns="25400" anchor="ctr">
            <a:spAutoFit/>
          </a:bodyPr>
          <a:lstStyle/>
          <a:p>
            <a:endParaRPr 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4211553" y="3048000"/>
            <a:ext cx="1524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48" y="0"/>
              </a:cxn>
              <a:cxn ang="0">
                <a:pos x="96" y="96"/>
              </a:cxn>
            </a:cxnLst>
            <a:rect l="0" t="0" r="r" b="b"/>
            <a:pathLst>
              <a:path w="96" h="96">
                <a:moveTo>
                  <a:pt x="0" y="96"/>
                </a:moveTo>
                <a:lnTo>
                  <a:pt x="48" y="0"/>
                </a:lnTo>
                <a:lnTo>
                  <a:pt x="96" y="96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wrap="none" lIns="63500" tIns="25400" rIns="63500" bIns="25400" anchor="ctr">
            <a:spAutoFit/>
          </a:bodyPr>
          <a:lstStyle/>
          <a:p>
            <a:endParaRPr lang="en-US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093159" y="2667000"/>
            <a:ext cx="423194" cy="32829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/>
              <a:t>R1</a:t>
            </a:r>
          </a:p>
        </p:txBody>
      </p:sp>
      <p:cxnSp>
        <p:nvCxnSpPr>
          <p:cNvPr id="72" name="Shape 42"/>
          <p:cNvCxnSpPr/>
          <p:nvPr/>
        </p:nvCxnSpPr>
        <p:spPr bwMode="auto">
          <a:xfrm>
            <a:off x="2077953" y="19050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5" name="Text Box 8"/>
          <p:cNvSpPr txBox="1">
            <a:spLocks noChangeArrowheads="1"/>
          </p:cNvSpPr>
          <p:nvPr/>
        </p:nvSpPr>
        <p:spPr bwMode="auto">
          <a:xfrm>
            <a:off x="1367249" y="2514600"/>
            <a:ext cx="615553" cy="60529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/>
            <a:r>
              <a:rPr lang="en-US" b="0"/>
              <a:t>write</a:t>
            </a:r>
          </a:p>
          <a:p>
            <a:pPr algn="r"/>
            <a:r>
              <a:rPr lang="en-US" b="0"/>
              <a:t>data</a:t>
            </a:r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1075274" y="1600200"/>
            <a:ext cx="948978" cy="60529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/>
            <a:r>
              <a:rPr lang="en-US" b="0"/>
              <a:t>write</a:t>
            </a:r>
          </a:p>
          <a:p>
            <a:pPr algn="r"/>
            <a:r>
              <a:rPr lang="en-US" b="0"/>
              <a:t>address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2611353" y="1524000"/>
            <a:ext cx="1066800" cy="762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763753" y="1752600"/>
            <a:ext cx="774251" cy="26674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400" b="0"/>
              <a:t>decoder</a:t>
            </a:r>
          </a:p>
        </p:txBody>
      </p:sp>
      <p:cxnSp>
        <p:nvCxnSpPr>
          <p:cNvPr id="52" name="Shape 42"/>
          <p:cNvCxnSpPr/>
          <p:nvPr/>
        </p:nvCxnSpPr>
        <p:spPr bwMode="auto">
          <a:xfrm>
            <a:off x="2077953" y="2895600"/>
            <a:ext cx="19812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hape 42"/>
          <p:cNvCxnSpPr/>
          <p:nvPr/>
        </p:nvCxnSpPr>
        <p:spPr bwMode="auto">
          <a:xfrm>
            <a:off x="3678153" y="16764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Shape 42"/>
          <p:cNvCxnSpPr/>
          <p:nvPr/>
        </p:nvCxnSpPr>
        <p:spPr bwMode="auto">
          <a:xfrm>
            <a:off x="3678153" y="18288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hape 42"/>
          <p:cNvCxnSpPr/>
          <p:nvPr/>
        </p:nvCxnSpPr>
        <p:spPr bwMode="auto">
          <a:xfrm>
            <a:off x="3678153" y="19812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Shape 42"/>
          <p:cNvCxnSpPr/>
          <p:nvPr/>
        </p:nvCxnSpPr>
        <p:spPr bwMode="auto">
          <a:xfrm>
            <a:off x="3678153" y="2133600"/>
            <a:ext cx="609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hape 42"/>
          <p:cNvCxnSpPr>
            <a:endCxn id="5" idx="0"/>
          </p:cNvCxnSpPr>
          <p:nvPr/>
        </p:nvCxnSpPr>
        <p:spPr bwMode="auto">
          <a:xfrm rot="5400000">
            <a:off x="4059153" y="2362200"/>
            <a:ext cx="4572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4287753" y="2209800"/>
            <a:ext cx="665247" cy="26674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400" b="0"/>
              <a:t>enable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990600" y="3429000"/>
            <a:ext cx="4320413" cy="313932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US" b="0">
                <a:latin typeface="Courier New" pitchFamily="49" charset="0"/>
                <a:cs typeface="Courier New" pitchFamily="49" charset="0"/>
              </a:rPr>
              <a:t> r1(q, clk, enable, in);</a:t>
            </a:r>
          </a:p>
          <a:p>
            <a:pPr algn="l"/>
            <a:r>
              <a:rPr lang="en-US" b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>
                <a:latin typeface="Courier New" pitchFamily="49" charset="0"/>
                <a:cs typeface="Courier New" pitchFamily="49" charset="0"/>
              </a:rPr>
              <a:t>output</a:t>
            </a:r>
            <a:r>
              <a:rPr lang="en-US" b="0">
                <a:latin typeface="Courier New" pitchFamily="49" charset="0"/>
                <a:cs typeface="Courier New" pitchFamily="49" charset="0"/>
              </a:rPr>
              <a:t> [7:0] q;</a:t>
            </a:r>
          </a:p>
          <a:p>
            <a:pPr algn="l"/>
            <a:r>
              <a:rPr lang="en-US" b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b="0">
                <a:latin typeface="Courier New" pitchFamily="49" charset="0"/>
                <a:cs typeface="Courier New" pitchFamily="49" charset="0"/>
              </a:rPr>
              <a:t>    [7:0] q;</a:t>
            </a:r>
          </a:p>
          <a:p>
            <a:pPr algn="l"/>
            <a:r>
              <a:rPr lang="en-US" b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b="0">
                <a:latin typeface="Courier New" pitchFamily="49" charset="0"/>
                <a:cs typeface="Courier New" pitchFamily="49" charset="0"/>
              </a:rPr>
              <a:t>  clk, enable;</a:t>
            </a:r>
          </a:p>
          <a:p>
            <a:pPr algn="l"/>
            <a:r>
              <a:rPr lang="en-US" b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b="0">
                <a:latin typeface="Courier New" pitchFamily="49" charset="0"/>
                <a:cs typeface="Courier New" pitchFamily="49" charset="0"/>
              </a:rPr>
              <a:t>  [7:0] in;</a:t>
            </a:r>
          </a:p>
          <a:p>
            <a:pPr algn="l"/>
            <a:endParaRPr lang="en-US" b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b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>
                <a:latin typeface="Courier New" pitchFamily="49" charset="0"/>
                <a:cs typeface="Courier New" pitchFamily="49" charset="0"/>
              </a:rPr>
              <a:t>always @(posedge clk)</a:t>
            </a: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    if (enable)</a:t>
            </a: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      q &lt;= in;  </a:t>
            </a:r>
          </a:p>
          <a:p>
            <a:pPr algn="l"/>
            <a:endParaRPr lang="en-US" b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endmodule</a:t>
            </a:r>
          </a:p>
        </p:txBody>
      </p:sp>
      <p:pic>
        <p:nvPicPr>
          <p:cNvPr id="962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865" y="3886200"/>
            <a:ext cx="3565394" cy="25336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5782032" cy="426142"/>
          </a:xfrm>
        </p:spPr>
        <p:txBody>
          <a:bodyPr/>
          <a:lstStyle/>
          <a:p>
            <a:r>
              <a:rPr lang="en-US"/>
              <a:t>Memory Elements: Register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077200" cy="383695"/>
          </a:xfrm>
        </p:spPr>
        <p:txBody>
          <a:bodyPr/>
          <a:lstStyle/>
          <a:p>
            <a:r>
              <a:rPr lang="en-US" dirty="0"/>
              <a:t>How to implement dual write-port ?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516512" y="4495800"/>
            <a:ext cx="457200" cy="6096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63500" tIns="25400" rIns="63500" bIns="25400" anchor="ctr">
            <a:spAutoFit/>
          </a:bodyPr>
          <a:lstStyle/>
          <a:p>
            <a:endParaRPr 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5668912" y="4953000"/>
            <a:ext cx="1524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48" y="0"/>
              </a:cxn>
              <a:cxn ang="0">
                <a:pos x="96" y="96"/>
              </a:cxn>
            </a:cxnLst>
            <a:rect l="0" t="0" r="r" b="b"/>
            <a:pathLst>
              <a:path w="96" h="96">
                <a:moveTo>
                  <a:pt x="0" y="96"/>
                </a:moveTo>
                <a:lnTo>
                  <a:pt x="48" y="0"/>
                </a:lnTo>
                <a:lnTo>
                  <a:pt x="96" y="96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wrap="none" lIns="63500" tIns="25400" rIns="63500" bIns="25400" anchor="ctr">
            <a:spAutoFit/>
          </a:bodyPr>
          <a:lstStyle/>
          <a:p>
            <a:endParaRPr lang="en-US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550518" y="4572000"/>
            <a:ext cx="423194" cy="32829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/>
              <a:t>R1</a:t>
            </a:r>
          </a:p>
        </p:txBody>
      </p:sp>
      <p:cxnSp>
        <p:nvCxnSpPr>
          <p:cNvPr id="72" name="Shape 42"/>
          <p:cNvCxnSpPr/>
          <p:nvPr/>
        </p:nvCxnSpPr>
        <p:spPr bwMode="auto">
          <a:xfrm>
            <a:off x="2197718" y="32766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5" name="Text Box 8"/>
          <p:cNvSpPr txBox="1">
            <a:spLocks noChangeArrowheads="1"/>
          </p:cNvSpPr>
          <p:nvPr/>
        </p:nvSpPr>
        <p:spPr bwMode="auto">
          <a:xfrm>
            <a:off x="1397246" y="4191000"/>
            <a:ext cx="705321" cy="60529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/>
            <a:r>
              <a:rPr lang="en-US" b="0"/>
              <a:t>write</a:t>
            </a:r>
          </a:p>
          <a:p>
            <a:pPr algn="r"/>
            <a:r>
              <a:rPr lang="en-US" b="0"/>
              <a:t>data2</a:t>
            </a:r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1066800" y="2971800"/>
            <a:ext cx="1077218" cy="60529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/>
            <a:r>
              <a:rPr lang="en-US" b="0"/>
              <a:t>write</a:t>
            </a:r>
          </a:p>
          <a:p>
            <a:pPr algn="r"/>
            <a:r>
              <a:rPr lang="en-US" b="0"/>
              <a:t>address1</a:t>
            </a:r>
          </a:p>
        </p:txBody>
      </p:sp>
      <p:cxnSp>
        <p:nvCxnSpPr>
          <p:cNvPr id="52" name="Shape 42"/>
          <p:cNvCxnSpPr/>
          <p:nvPr/>
        </p:nvCxnSpPr>
        <p:spPr bwMode="auto">
          <a:xfrm>
            <a:off x="2197718" y="4572000"/>
            <a:ext cx="545482" cy="4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5029200" y="3962400"/>
            <a:ext cx="665247" cy="26674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400" b="0"/>
              <a:t>enable</a:t>
            </a:r>
          </a:p>
        </p:txBody>
      </p:sp>
      <p:cxnSp>
        <p:nvCxnSpPr>
          <p:cNvPr id="21" name="Shape 42"/>
          <p:cNvCxnSpPr/>
          <p:nvPr/>
        </p:nvCxnSpPr>
        <p:spPr bwMode="auto">
          <a:xfrm>
            <a:off x="2197718" y="22860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1066800" y="1981200"/>
            <a:ext cx="1077218" cy="60529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/>
            <a:r>
              <a:rPr lang="en-US" b="0"/>
              <a:t>write</a:t>
            </a:r>
          </a:p>
          <a:p>
            <a:pPr algn="r"/>
            <a:r>
              <a:rPr lang="en-US" b="0"/>
              <a:t>address2</a:t>
            </a:r>
          </a:p>
        </p:txBody>
      </p:sp>
      <p:cxnSp>
        <p:nvCxnSpPr>
          <p:cNvPr id="34" name="Shape 42"/>
          <p:cNvCxnSpPr/>
          <p:nvPr/>
        </p:nvCxnSpPr>
        <p:spPr bwMode="auto">
          <a:xfrm>
            <a:off x="2197718" y="5105400"/>
            <a:ext cx="545482" cy="4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1359518" y="4804906"/>
            <a:ext cx="705321" cy="60529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/>
            <a:r>
              <a:rPr lang="en-US" b="0"/>
              <a:t>write</a:t>
            </a:r>
          </a:p>
          <a:p>
            <a:pPr algn="r"/>
            <a:r>
              <a:rPr lang="en-US" b="0"/>
              <a:t>data1</a:t>
            </a:r>
          </a:p>
        </p:txBody>
      </p:sp>
      <p:cxnSp>
        <p:nvCxnSpPr>
          <p:cNvPr id="83" name="Shape 42"/>
          <p:cNvCxnSpPr/>
          <p:nvPr/>
        </p:nvCxnSpPr>
        <p:spPr bwMode="auto">
          <a:xfrm>
            <a:off x="4559918" y="4800600"/>
            <a:ext cx="914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rot="5400000">
            <a:off x="5474318" y="4191000"/>
            <a:ext cx="609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64" name="Rectangle 63"/>
          <p:cNvSpPr/>
          <p:nvPr/>
        </p:nvSpPr>
        <p:spPr bwMode="auto">
          <a:xfrm>
            <a:off x="2743200" y="1828800"/>
            <a:ext cx="1828800" cy="365760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5782032" cy="426142"/>
          </a:xfrm>
        </p:spPr>
        <p:txBody>
          <a:bodyPr/>
          <a:lstStyle/>
          <a:p>
            <a:r>
              <a:rPr lang="en-US"/>
              <a:t>Memory Elements: Register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077200" cy="716093"/>
          </a:xfrm>
        </p:spPr>
        <p:txBody>
          <a:bodyPr/>
          <a:lstStyle/>
          <a:p>
            <a:r>
              <a:rPr lang="en-US"/>
              <a:t>Dual write-port : load-enable edge-triggered reg, mux and priority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516512" y="4495800"/>
            <a:ext cx="457200" cy="6096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63500" tIns="25400" rIns="63500" bIns="25400" anchor="ctr">
            <a:spAutoFit/>
          </a:bodyPr>
          <a:lstStyle/>
          <a:p>
            <a:endParaRPr 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5668912" y="4953000"/>
            <a:ext cx="1524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48" y="0"/>
              </a:cxn>
              <a:cxn ang="0">
                <a:pos x="96" y="96"/>
              </a:cxn>
            </a:cxnLst>
            <a:rect l="0" t="0" r="r" b="b"/>
            <a:pathLst>
              <a:path w="96" h="96">
                <a:moveTo>
                  <a:pt x="0" y="96"/>
                </a:moveTo>
                <a:lnTo>
                  <a:pt x="48" y="0"/>
                </a:lnTo>
                <a:lnTo>
                  <a:pt x="96" y="96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wrap="none" lIns="63500" tIns="25400" rIns="63500" bIns="25400" anchor="ctr">
            <a:spAutoFit/>
          </a:bodyPr>
          <a:lstStyle/>
          <a:p>
            <a:endParaRPr lang="en-US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550518" y="4572000"/>
            <a:ext cx="423194" cy="32829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/>
              <a:t>R1</a:t>
            </a:r>
          </a:p>
        </p:txBody>
      </p:sp>
      <p:cxnSp>
        <p:nvCxnSpPr>
          <p:cNvPr id="72" name="Shape 42"/>
          <p:cNvCxnSpPr/>
          <p:nvPr/>
        </p:nvCxnSpPr>
        <p:spPr bwMode="auto">
          <a:xfrm>
            <a:off x="2197718" y="32766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5" name="Text Box 8"/>
          <p:cNvSpPr txBox="1">
            <a:spLocks noChangeArrowheads="1"/>
          </p:cNvSpPr>
          <p:nvPr/>
        </p:nvSpPr>
        <p:spPr bwMode="auto">
          <a:xfrm>
            <a:off x="1397246" y="4191000"/>
            <a:ext cx="705321" cy="60529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/>
            <a:r>
              <a:rPr lang="en-US" b="0"/>
              <a:t>write</a:t>
            </a:r>
          </a:p>
          <a:p>
            <a:pPr algn="r"/>
            <a:r>
              <a:rPr lang="en-US" b="0"/>
              <a:t>data2</a:t>
            </a:r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1066800" y="2971800"/>
            <a:ext cx="1077218" cy="60529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/>
            <a:r>
              <a:rPr lang="en-US" b="0"/>
              <a:t>write</a:t>
            </a:r>
          </a:p>
          <a:p>
            <a:pPr algn="r"/>
            <a:r>
              <a:rPr lang="en-US" b="0"/>
              <a:t>address1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2731118" y="2895600"/>
            <a:ext cx="1066800" cy="762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871267" y="3124200"/>
            <a:ext cx="774251" cy="26674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400" b="0"/>
              <a:t>decoder</a:t>
            </a:r>
          </a:p>
        </p:txBody>
      </p:sp>
      <p:cxnSp>
        <p:nvCxnSpPr>
          <p:cNvPr id="52" name="Shape 42"/>
          <p:cNvCxnSpPr/>
          <p:nvPr/>
        </p:nvCxnSpPr>
        <p:spPr bwMode="auto">
          <a:xfrm>
            <a:off x="2197718" y="4572000"/>
            <a:ext cx="19812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hape 42"/>
          <p:cNvCxnSpPr/>
          <p:nvPr/>
        </p:nvCxnSpPr>
        <p:spPr bwMode="auto">
          <a:xfrm>
            <a:off x="3797918" y="30480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Shape 42"/>
          <p:cNvCxnSpPr/>
          <p:nvPr/>
        </p:nvCxnSpPr>
        <p:spPr bwMode="auto">
          <a:xfrm>
            <a:off x="3797918" y="32004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hape 42"/>
          <p:cNvCxnSpPr/>
          <p:nvPr/>
        </p:nvCxnSpPr>
        <p:spPr bwMode="auto">
          <a:xfrm>
            <a:off x="3797918" y="33528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4940918" y="4114800"/>
            <a:ext cx="665247" cy="26674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400" b="0"/>
              <a:t>enable</a:t>
            </a:r>
          </a:p>
        </p:txBody>
      </p:sp>
      <p:cxnSp>
        <p:nvCxnSpPr>
          <p:cNvPr id="21" name="Shape 42"/>
          <p:cNvCxnSpPr/>
          <p:nvPr/>
        </p:nvCxnSpPr>
        <p:spPr bwMode="auto">
          <a:xfrm>
            <a:off x="2197718" y="22860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1066800" y="1981200"/>
            <a:ext cx="1077218" cy="60529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/>
            <a:r>
              <a:rPr lang="en-US" b="0"/>
              <a:t>write</a:t>
            </a:r>
          </a:p>
          <a:p>
            <a:pPr algn="r"/>
            <a:r>
              <a:rPr lang="en-US" b="0"/>
              <a:t>address2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731118" y="1905000"/>
            <a:ext cx="1066800" cy="762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2871267" y="2133600"/>
            <a:ext cx="774251" cy="26674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400" b="0"/>
              <a:t>decoder</a:t>
            </a:r>
          </a:p>
        </p:txBody>
      </p:sp>
      <p:cxnSp>
        <p:nvCxnSpPr>
          <p:cNvPr id="25" name="Shape 42"/>
          <p:cNvCxnSpPr/>
          <p:nvPr/>
        </p:nvCxnSpPr>
        <p:spPr bwMode="auto">
          <a:xfrm>
            <a:off x="3797918" y="20574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hape 42"/>
          <p:cNvCxnSpPr/>
          <p:nvPr/>
        </p:nvCxnSpPr>
        <p:spPr bwMode="auto">
          <a:xfrm>
            <a:off x="3797918" y="22098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hape 42"/>
          <p:cNvCxnSpPr/>
          <p:nvPr/>
        </p:nvCxnSpPr>
        <p:spPr bwMode="auto">
          <a:xfrm>
            <a:off x="3797918" y="23622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hape 42"/>
          <p:cNvCxnSpPr/>
          <p:nvPr/>
        </p:nvCxnSpPr>
        <p:spPr bwMode="auto">
          <a:xfrm>
            <a:off x="3797918" y="2514600"/>
            <a:ext cx="16002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hape 42"/>
          <p:cNvCxnSpPr/>
          <p:nvPr/>
        </p:nvCxnSpPr>
        <p:spPr bwMode="auto">
          <a:xfrm>
            <a:off x="3797918" y="3503612"/>
            <a:ext cx="914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rapezoid 32"/>
          <p:cNvSpPr/>
          <p:nvPr/>
        </p:nvSpPr>
        <p:spPr bwMode="auto">
          <a:xfrm rot="5400000">
            <a:off x="3874118" y="4648200"/>
            <a:ext cx="990600" cy="381000"/>
          </a:xfrm>
          <a:prstGeom prst="trapezoid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4" name="Shape 42"/>
          <p:cNvCxnSpPr/>
          <p:nvPr/>
        </p:nvCxnSpPr>
        <p:spPr bwMode="auto">
          <a:xfrm>
            <a:off x="2197718" y="5105400"/>
            <a:ext cx="19812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1359518" y="4804906"/>
            <a:ext cx="705321" cy="60529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/>
            <a:r>
              <a:rPr lang="en-US" b="0"/>
              <a:t>write</a:t>
            </a:r>
          </a:p>
          <a:p>
            <a:pPr algn="r"/>
            <a:r>
              <a:rPr lang="en-US" b="0"/>
              <a:t>data1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5398118" y="2362200"/>
            <a:ext cx="1295400" cy="609600"/>
            <a:chOff x="6705600" y="1600200"/>
            <a:chExt cx="1295400" cy="609600"/>
          </a:xfrm>
        </p:grpSpPr>
        <p:sp>
          <p:nvSpPr>
            <p:cNvPr id="40" name="AutoShape 41"/>
            <p:cNvSpPr>
              <a:spLocks noChangeArrowheads="1"/>
            </p:cNvSpPr>
            <p:nvPr/>
          </p:nvSpPr>
          <p:spPr bwMode="auto">
            <a:xfrm>
              <a:off x="7010400" y="1600200"/>
              <a:ext cx="609600" cy="609600"/>
            </a:xfrm>
            <a:prstGeom prst="flowChartDelay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42"/>
            <p:cNvSpPr>
              <a:spLocks noChangeShapeType="1"/>
            </p:cNvSpPr>
            <p:nvPr/>
          </p:nvSpPr>
          <p:spPr bwMode="auto">
            <a:xfrm flipH="1">
              <a:off x="6705600" y="20574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Line 43"/>
            <p:cNvSpPr>
              <a:spLocks noChangeShapeType="1"/>
            </p:cNvSpPr>
            <p:nvPr/>
          </p:nvSpPr>
          <p:spPr bwMode="auto">
            <a:xfrm flipH="1">
              <a:off x="6705600" y="1752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Line 44"/>
            <p:cNvSpPr>
              <a:spLocks noChangeShapeType="1"/>
            </p:cNvSpPr>
            <p:nvPr/>
          </p:nvSpPr>
          <p:spPr bwMode="auto">
            <a:xfrm flipH="1">
              <a:off x="7620000" y="1905000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Oval 48"/>
            <p:cNvSpPr>
              <a:spLocks noChangeArrowheads="1"/>
            </p:cNvSpPr>
            <p:nvPr/>
          </p:nvSpPr>
          <p:spPr bwMode="auto">
            <a:xfrm>
              <a:off x="6858000" y="1981200"/>
              <a:ext cx="152400" cy="1524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" name="Line 50"/>
          <p:cNvSpPr>
            <a:spLocks noChangeShapeType="1"/>
          </p:cNvSpPr>
          <p:nvPr/>
        </p:nvSpPr>
        <p:spPr bwMode="auto">
          <a:xfrm>
            <a:off x="7455518" y="2819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4" name="Freeform 52"/>
          <p:cNvSpPr>
            <a:spLocks/>
          </p:cNvSpPr>
          <p:nvPr/>
        </p:nvSpPr>
        <p:spPr bwMode="auto">
          <a:xfrm>
            <a:off x="6785593" y="2514600"/>
            <a:ext cx="660400" cy="606425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156" y="16"/>
              </a:cxn>
              <a:cxn ang="0">
                <a:pos x="292" y="56"/>
              </a:cxn>
              <a:cxn ang="0">
                <a:pos x="298" y="60"/>
              </a:cxn>
              <a:cxn ang="0">
                <a:pos x="304" y="62"/>
              </a:cxn>
              <a:cxn ang="0">
                <a:pos x="316" y="70"/>
              </a:cxn>
              <a:cxn ang="0">
                <a:pos x="342" y="92"/>
              </a:cxn>
              <a:cxn ang="0">
                <a:pos x="374" y="116"/>
              </a:cxn>
              <a:cxn ang="0">
                <a:pos x="390" y="140"/>
              </a:cxn>
              <a:cxn ang="0">
                <a:pos x="416" y="194"/>
              </a:cxn>
              <a:cxn ang="0">
                <a:pos x="400" y="228"/>
              </a:cxn>
              <a:cxn ang="0">
                <a:pos x="384" y="250"/>
              </a:cxn>
              <a:cxn ang="0">
                <a:pos x="360" y="284"/>
              </a:cxn>
              <a:cxn ang="0">
                <a:pos x="338" y="298"/>
              </a:cxn>
              <a:cxn ang="0">
                <a:pos x="320" y="310"/>
              </a:cxn>
              <a:cxn ang="0">
                <a:pos x="272" y="336"/>
              </a:cxn>
              <a:cxn ang="0">
                <a:pos x="126" y="376"/>
              </a:cxn>
              <a:cxn ang="0">
                <a:pos x="8" y="382"/>
              </a:cxn>
              <a:cxn ang="0">
                <a:pos x="2" y="380"/>
              </a:cxn>
              <a:cxn ang="0">
                <a:pos x="40" y="368"/>
              </a:cxn>
              <a:cxn ang="0">
                <a:pos x="88" y="338"/>
              </a:cxn>
              <a:cxn ang="0">
                <a:pos x="110" y="296"/>
              </a:cxn>
              <a:cxn ang="0">
                <a:pos x="130" y="226"/>
              </a:cxn>
              <a:cxn ang="0">
                <a:pos x="96" y="58"/>
              </a:cxn>
              <a:cxn ang="0">
                <a:pos x="72" y="32"/>
              </a:cxn>
              <a:cxn ang="0">
                <a:pos x="0" y="4"/>
              </a:cxn>
            </a:cxnLst>
            <a:rect l="0" t="0" r="r" b="b"/>
            <a:pathLst>
              <a:path w="416" h="382">
                <a:moveTo>
                  <a:pt x="18" y="0"/>
                </a:moveTo>
                <a:cubicBezTo>
                  <a:pt x="64" y="4"/>
                  <a:pt x="110" y="6"/>
                  <a:pt x="156" y="16"/>
                </a:cubicBezTo>
                <a:cubicBezTo>
                  <a:pt x="202" y="26"/>
                  <a:pt x="246" y="45"/>
                  <a:pt x="292" y="56"/>
                </a:cubicBezTo>
                <a:cubicBezTo>
                  <a:pt x="294" y="57"/>
                  <a:pt x="296" y="59"/>
                  <a:pt x="298" y="60"/>
                </a:cubicBezTo>
                <a:cubicBezTo>
                  <a:pt x="300" y="61"/>
                  <a:pt x="302" y="61"/>
                  <a:pt x="304" y="62"/>
                </a:cubicBezTo>
                <a:cubicBezTo>
                  <a:pt x="308" y="64"/>
                  <a:pt x="316" y="70"/>
                  <a:pt x="316" y="70"/>
                </a:cubicBezTo>
                <a:cubicBezTo>
                  <a:pt x="321" y="77"/>
                  <a:pt x="334" y="89"/>
                  <a:pt x="342" y="92"/>
                </a:cubicBezTo>
                <a:cubicBezTo>
                  <a:pt x="348" y="101"/>
                  <a:pt x="364" y="109"/>
                  <a:pt x="374" y="116"/>
                </a:cubicBezTo>
                <a:cubicBezTo>
                  <a:pt x="377" y="126"/>
                  <a:pt x="383" y="133"/>
                  <a:pt x="390" y="140"/>
                </a:cubicBezTo>
                <a:cubicBezTo>
                  <a:pt x="396" y="159"/>
                  <a:pt x="410" y="175"/>
                  <a:pt x="416" y="194"/>
                </a:cubicBezTo>
                <a:cubicBezTo>
                  <a:pt x="412" y="206"/>
                  <a:pt x="411" y="221"/>
                  <a:pt x="400" y="228"/>
                </a:cubicBezTo>
                <a:cubicBezTo>
                  <a:pt x="397" y="238"/>
                  <a:pt x="392" y="244"/>
                  <a:pt x="384" y="250"/>
                </a:cubicBezTo>
                <a:cubicBezTo>
                  <a:pt x="380" y="263"/>
                  <a:pt x="372" y="276"/>
                  <a:pt x="360" y="284"/>
                </a:cubicBezTo>
                <a:cubicBezTo>
                  <a:pt x="354" y="292"/>
                  <a:pt x="347" y="293"/>
                  <a:pt x="338" y="298"/>
                </a:cubicBezTo>
                <a:cubicBezTo>
                  <a:pt x="332" y="302"/>
                  <a:pt x="320" y="310"/>
                  <a:pt x="320" y="310"/>
                </a:cubicBezTo>
                <a:cubicBezTo>
                  <a:pt x="308" y="327"/>
                  <a:pt x="288" y="326"/>
                  <a:pt x="272" y="336"/>
                </a:cubicBezTo>
                <a:cubicBezTo>
                  <a:pt x="236" y="360"/>
                  <a:pt x="168" y="369"/>
                  <a:pt x="126" y="376"/>
                </a:cubicBezTo>
                <a:cubicBezTo>
                  <a:pt x="89" y="373"/>
                  <a:pt x="45" y="381"/>
                  <a:pt x="8" y="382"/>
                </a:cubicBezTo>
                <a:cubicBezTo>
                  <a:pt x="6" y="381"/>
                  <a:pt x="1" y="381"/>
                  <a:pt x="2" y="380"/>
                </a:cubicBezTo>
                <a:cubicBezTo>
                  <a:pt x="7" y="375"/>
                  <a:pt x="33" y="370"/>
                  <a:pt x="40" y="368"/>
                </a:cubicBezTo>
                <a:cubicBezTo>
                  <a:pt x="61" y="361"/>
                  <a:pt x="70" y="350"/>
                  <a:pt x="88" y="338"/>
                </a:cubicBezTo>
                <a:cubicBezTo>
                  <a:pt x="93" y="323"/>
                  <a:pt x="104" y="310"/>
                  <a:pt x="110" y="296"/>
                </a:cubicBezTo>
                <a:cubicBezTo>
                  <a:pt x="120" y="274"/>
                  <a:pt x="127" y="251"/>
                  <a:pt x="130" y="226"/>
                </a:cubicBezTo>
                <a:cubicBezTo>
                  <a:pt x="127" y="180"/>
                  <a:pt x="134" y="96"/>
                  <a:pt x="96" y="58"/>
                </a:cubicBezTo>
                <a:cubicBezTo>
                  <a:pt x="93" y="48"/>
                  <a:pt x="81" y="38"/>
                  <a:pt x="72" y="32"/>
                </a:cubicBezTo>
                <a:cubicBezTo>
                  <a:pt x="61" y="16"/>
                  <a:pt x="18" y="4"/>
                  <a:pt x="0" y="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63" name="Group 62"/>
          <p:cNvGrpSpPr/>
          <p:nvPr/>
        </p:nvGrpSpPr>
        <p:grpSpPr>
          <a:xfrm>
            <a:off x="6769718" y="2514600"/>
            <a:ext cx="676275" cy="609600"/>
            <a:chOff x="6934200" y="3276600"/>
            <a:chExt cx="676275" cy="609600"/>
          </a:xfrm>
        </p:grpSpPr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6934200" y="3276600"/>
              <a:ext cx="228600" cy="60960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42" y="8"/>
                </a:cxn>
                <a:cxn ang="0">
                  <a:pos x="82" y="32"/>
                </a:cxn>
                <a:cxn ang="0">
                  <a:pos x="130" y="92"/>
                </a:cxn>
                <a:cxn ang="0">
                  <a:pos x="144" y="206"/>
                </a:cxn>
                <a:cxn ang="0">
                  <a:pos x="122" y="284"/>
                </a:cxn>
                <a:cxn ang="0">
                  <a:pos x="74" y="344"/>
                </a:cxn>
                <a:cxn ang="0">
                  <a:pos x="12" y="368"/>
                </a:cxn>
                <a:cxn ang="0">
                  <a:pos x="0" y="366"/>
                </a:cxn>
              </a:cxnLst>
              <a:rect l="0" t="0" r="r" b="b"/>
              <a:pathLst>
                <a:path w="145" h="372">
                  <a:moveTo>
                    <a:pt x="6" y="0"/>
                  </a:moveTo>
                  <a:lnTo>
                    <a:pt x="42" y="8"/>
                  </a:lnTo>
                  <a:cubicBezTo>
                    <a:pt x="55" y="13"/>
                    <a:pt x="67" y="18"/>
                    <a:pt x="82" y="32"/>
                  </a:cubicBezTo>
                  <a:cubicBezTo>
                    <a:pt x="97" y="46"/>
                    <a:pt x="120" y="63"/>
                    <a:pt x="130" y="92"/>
                  </a:cubicBezTo>
                  <a:cubicBezTo>
                    <a:pt x="140" y="121"/>
                    <a:pt x="145" y="174"/>
                    <a:pt x="144" y="206"/>
                  </a:cubicBezTo>
                  <a:cubicBezTo>
                    <a:pt x="143" y="238"/>
                    <a:pt x="134" y="261"/>
                    <a:pt x="122" y="284"/>
                  </a:cubicBezTo>
                  <a:cubicBezTo>
                    <a:pt x="110" y="307"/>
                    <a:pt x="92" y="330"/>
                    <a:pt x="74" y="344"/>
                  </a:cubicBezTo>
                  <a:cubicBezTo>
                    <a:pt x="56" y="358"/>
                    <a:pt x="24" y="364"/>
                    <a:pt x="12" y="368"/>
                  </a:cubicBezTo>
                  <a:cubicBezTo>
                    <a:pt x="0" y="372"/>
                    <a:pt x="2" y="366"/>
                    <a:pt x="0" y="366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6934200" y="3276600"/>
              <a:ext cx="676275" cy="301625"/>
            </a:xfrm>
            <a:custGeom>
              <a:avLst/>
              <a:gdLst/>
              <a:ahLst/>
              <a:cxnLst>
                <a:cxn ang="0">
                  <a:pos x="426" y="190"/>
                </a:cxn>
                <a:cxn ang="0">
                  <a:pos x="400" y="136"/>
                </a:cxn>
                <a:cxn ang="0">
                  <a:pos x="352" y="86"/>
                </a:cxn>
                <a:cxn ang="0">
                  <a:pos x="260" y="38"/>
                </a:cxn>
                <a:cxn ang="0">
                  <a:pos x="146" y="14"/>
                </a:cxn>
                <a:cxn ang="0">
                  <a:pos x="0" y="0"/>
                </a:cxn>
              </a:cxnLst>
              <a:rect l="0" t="0" r="r" b="b"/>
              <a:pathLst>
                <a:path w="426" h="190">
                  <a:moveTo>
                    <a:pt x="426" y="190"/>
                  </a:moveTo>
                  <a:cubicBezTo>
                    <a:pt x="422" y="181"/>
                    <a:pt x="412" y="153"/>
                    <a:pt x="400" y="136"/>
                  </a:cubicBezTo>
                  <a:cubicBezTo>
                    <a:pt x="388" y="119"/>
                    <a:pt x="375" y="102"/>
                    <a:pt x="352" y="86"/>
                  </a:cubicBezTo>
                  <a:cubicBezTo>
                    <a:pt x="329" y="70"/>
                    <a:pt x="294" y="50"/>
                    <a:pt x="260" y="38"/>
                  </a:cubicBezTo>
                  <a:cubicBezTo>
                    <a:pt x="226" y="26"/>
                    <a:pt x="189" y="20"/>
                    <a:pt x="146" y="14"/>
                  </a:cubicBezTo>
                  <a:cubicBezTo>
                    <a:pt x="103" y="8"/>
                    <a:pt x="30" y="3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" name="Freeform 56"/>
            <p:cNvSpPr>
              <a:spLocks/>
            </p:cNvSpPr>
            <p:nvPr/>
          </p:nvSpPr>
          <p:spPr bwMode="auto">
            <a:xfrm flipV="1">
              <a:off x="6934200" y="3581400"/>
              <a:ext cx="676275" cy="301625"/>
            </a:xfrm>
            <a:custGeom>
              <a:avLst/>
              <a:gdLst/>
              <a:ahLst/>
              <a:cxnLst>
                <a:cxn ang="0">
                  <a:pos x="426" y="190"/>
                </a:cxn>
                <a:cxn ang="0">
                  <a:pos x="400" y="136"/>
                </a:cxn>
                <a:cxn ang="0">
                  <a:pos x="352" y="86"/>
                </a:cxn>
                <a:cxn ang="0">
                  <a:pos x="260" y="38"/>
                </a:cxn>
                <a:cxn ang="0">
                  <a:pos x="146" y="14"/>
                </a:cxn>
                <a:cxn ang="0">
                  <a:pos x="0" y="0"/>
                </a:cxn>
              </a:cxnLst>
              <a:rect l="0" t="0" r="r" b="b"/>
              <a:pathLst>
                <a:path w="426" h="190">
                  <a:moveTo>
                    <a:pt x="426" y="190"/>
                  </a:moveTo>
                  <a:cubicBezTo>
                    <a:pt x="422" y="181"/>
                    <a:pt x="412" y="153"/>
                    <a:pt x="400" y="136"/>
                  </a:cubicBezTo>
                  <a:cubicBezTo>
                    <a:pt x="388" y="119"/>
                    <a:pt x="375" y="102"/>
                    <a:pt x="352" y="86"/>
                  </a:cubicBezTo>
                  <a:cubicBezTo>
                    <a:pt x="329" y="70"/>
                    <a:pt x="294" y="50"/>
                    <a:pt x="260" y="38"/>
                  </a:cubicBezTo>
                  <a:cubicBezTo>
                    <a:pt x="226" y="26"/>
                    <a:pt x="189" y="20"/>
                    <a:pt x="146" y="14"/>
                  </a:cubicBezTo>
                  <a:cubicBezTo>
                    <a:pt x="103" y="8"/>
                    <a:pt x="30" y="3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8" name="Line 57"/>
          <p:cNvSpPr>
            <a:spLocks noChangeShapeType="1"/>
          </p:cNvSpPr>
          <p:nvPr/>
        </p:nvSpPr>
        <p:spPr bwMode="auto">
          <a:xfrm flipH="1">
            <a:off x="6541118" y="2667000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1" name="Line 58"/>
          <p:cNvSpPr>
            <a:spLocks noChangeShapeType="1"/>
          </p:cNvSpPr>
          <p:nvPr/>
        </p:nvSpPr>
        <p:spPr bwMode="auto">
          <a:xfrm flipH="1">
            <a:off x="6541118" y="2971800"/>
            <a:ext cx="409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cxnSp>
        <p:nvCxnSpPr>
          <p:cNvPr id="66" name="Shape 42"/>
          <p:cNvCxnSpPr/>
          <p:nvPr/>
        </p:nvCxnSpPr>
        <p:spPr bwMode="auto">
          <a:xfrm>
            <a:off x="4712318" y="2819400"/>
            <a:ext cx="762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hape 42"/>
          <p:cNvCxnSpPr/>
          <p:nvPr/>
        </p:nvCxnSpPr>
        <p:spPr bwMode="auto">
          <a:xfrm rot="5400000" flipH="1" flipV="1">
            <a:off x="4369418" y="3162300"/>
            <a:ext cx="6858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hape 42"/>
          <p:cNvCxnSpPr/>
          <p:nvPr/>
        </p:nvCxnSpPr>
        <p:spPr bwMode="auto">
          <a:xfrm>
            <a:off x="4712318" y="3505200"/>
            <a:ext cx="18288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hape 42"/>
          <p:cNvCxnSpPr/>
          <p:nvPr/>
        </p:nvCxnSpPr>
        <p:spPr bwMode="auto">
          <a:xfrm rot="5400000" flipH="1" flipV="1">
            <a:off x="6275212" y="3237706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 rot="5400000">
            <a:off x="4026518" y="3962400"/>
            <a:ext cx="914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Text Box 8"/>
          <p:cNvSpPr txBox="1">
            <a:spLocks noChangeArrowheads="1"/>
          </p:cNvSpPr>
          <p:nvPr/>
        </p:nvSpPr>
        <p:spPr bwMode="auto">
          <a:xfrm>
            <a:off x="4255118" y="4495800"/>
            <a:ext cx="227626" cy="26674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82" name="Text Box 8"/>
          <p:cNvSpPr txBox="1">
            <a:spLocks noChangeArrowheads="1"/>
          </p:cNvSpPr>
          <p:nvPr/>
        </p:nvSpPr>
        <p:spPr bwMode="auto">
          <a:xfrm>
            <a:off x="4255118" y="4953000"/>
            <a:ext cx="227626" cy="26674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400" b="0"/>
              <a:t>1</a:t>
            </a:r>
          </a:p>
        </p:txBody>
      </p:sp>
      <p:cxnSp>
        <p:nvCxnSpPr>
          <p:cNvPr id="83" name="Shape 42"/>
          <p:cNvCxnSpPr/>
          <p:nvPr/>
        </p:nvCxnSpPr>
        <p:spPr bwMode="auto">
          <a:xfrm>
            <a:off x="4559918" y="4800600"/>
            <a:ext cx="914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rot="5400000">
            <a:off x="7303912" y="3352800"/>
            <a:ext cx="1066006" cy="7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rot="5400000">
            <a:off x="5474318" y="4191000"/>
            <a:ext cx="609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91" name="Shape 42"/>
          <p:cNvCxnSpPr/>
          <p:nvPr/>
        </p:nvCxnSpPr>
        <p:spPr bwMode="auto">
          <a:xfrm>
            <a:off x="5779118" y="3886200"/>
            <a:ext cx="2057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4" name="Text Box 8"/>
          <p:cNvSpPr txBox="1">
            <a:spLocks noChangeArrowheads="1"/>
          </p:cNvSpPr>
          <p:nvPr/>
        </p:nvSpPr>
        <p:spPr bwMode="auto">
          <a:xfrm>
            <a:off x="2667000" y="6019800"/>
            <a:ext cx="3983463" cy="235962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200"/>
              <a:t>What is the (most likely) critical path of this design 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5782032" cy="426142"/>
          </a:xfrm>
        </p:spPr>
        <p:txBody>
          <a:bodyPr/>
          <a:lstStyle/>
          <a:p>
            <a:r>
              <a:rPr lang="en-US"/>
              <a:t>Memory Elements: Register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077200" cy="716093"/>
          </a:xfrm>
        </p:spPr>
        <p:txBody>
          <a:bodyPr/>
          <a:lstStyle/>
          <a:p>
            <a:r>
              <a:rPr lang="en-US"/>
              <a:t>Dual write-port : load-enable edge-triggered reg, mux and priority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516512" y="4495800"/>
            <a:ext cx="457200" cy="6096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63500" tIns="25400" rIns="63500" bIns="25400" anchor="ctr">
            <a:spAutoFit/>
          </a:bodyPr>
          <a:lstStyle/>
          <a:p>
            <a:endParaRPr 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5668912" y="4953000"/>
            <a:ext cx="1524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48" y="0"/>
              </a:cxn>
              <a:cxn ang="0">
                <a:pos x="96" y="96"/>
              </a:cxn>
            </a:cxnLst>
            <a:rect l="0" t="0" r="r" b="b"/>
            <a:pathLst>
              <a:path w="96" h="96">
                <a:moveTo>
                  <a:pt x="0" y="96"/>
                </a:moveTo>
                <a:lnTo>
                  <a:pt x="48" y="0"/>
                </a:lnTo>
                <a:lnTo>
                  <a:pt x="96" y="96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wrap="none" lIns="63500" tIns="25400" rIns="63500" bIns="25400" anchor="ctr">
            <a:spAutoFit/>
          </a:bodyPr>
          <a:lstStyle/>
          <a:p>
            <a:endParaRPr lang="en-US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550518" y="4572000"/>
            <a:ext cx="423194" cy="32829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/>
              <a:t>R1</a:t>
            </a:r>
          </a:p>
        </p:txBody>
      </p:sp>
      <p:cxnSp>
        <p:nvCxnSpPr>
          <p:cNvPr id="72" name="Shape 42"/>
          <p:cNvCxnSpPr/>
          <p:nvPr/>
        </p:nvCxnSpPr>
        <p:spPr bwMode="auto">
          <a:xfrm>
            <a:off x="2197718" y="32766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5" name="Text Box 8"/>
          <p:cNvSpPr txBox="1">
            <a:spLocks noChangeArrowheads="1"/>
          </p:cNvSpPr>
          <p:nvPr/>
        </p:nvSpPr>
        <p:spPr bwMode="auto">
          <a:xfrm>
            <a:off x="1397246" y="4191000"/>
            <a:ext cx="705321" cy="60529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/>
            <a:r>
              <a:rPr lang="en-US" b="0"/>
              <a:t>write</a:t>
            </a:r>
          </a:p>
          <a:p>
            <a:pPr algn="r"/>
            <a:r>
              <a:rPr lang="en-US" b="0"/>
              <a:t>data2</a:t>
            </a:r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1066800" y="2971800"/>
            <a:ext cx="1077218" cy="60529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/>
            <a:r>
              <a:rPr lang="en-US" b="0"/>
              <a:t>write</a:t>
            </a:r>
          </a:p>
          <a:p>
            <a:pPr algn="r"/>
            <a:r>
              <a:rPr lang="en-US" b="0"/>
              <a:t>address1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2731118" y="2895600"/>
            <a:ext cx="1066800" cy="762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871267" y="3124200"/>
            <a:ext cx="774251" cy="26674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400" b="0"/>
              <a:t>decoder</a:t>
            </a:r>
          </a:p>
        </p:txBody>
      </p:sp>
      <p:cxnSp>
        <p:nvCxnSpPr>
          <p:cNvPr id="52" name="Shape 42"/>
          <p:cNvCxnSpPr/>
          <p:nvPr/>
        </p:nvCxnSpPr>
        <p:spPr bwMode="auto">
          <a:xfrm>
            <a:off x="2197718" y="4572000"/>
            <a:ext cx="19812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hape 42"/>
          <p:cNvCxnSpPr/>
          <p:nvPr/>
        </p:nvCxnSpPr>
        <p:spPr bwMode="auto">
          <a:xfrm>
            <a:off x="3797918" y="30480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Shape 42"/>
          <p:cNvCxnSpPr/>
          <p:nvPr/>
        </p:nvCxnSpPr>
        <p:spPr bwMode="auto">
          <a:xfrm>
            <a:off x="3797918" y="32004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hape 42"/>
          <p:cNvCxnSpPr/>
          <p:nvPr/>
        </p:nvCxnSpPr>
        <p:spPr bwMode="auto">
          <a:xfrm>
            <a:off x="3797918" y="33528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4940918" y="4114800"/>
            <a:ext cx="665247" cy="26674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400" b="0"/>
              <a:t>enable</a:t>
            </a:r>
          </a:p>
        </p:txBody>
      </p:sp>
      <p:cxnSp>
        <p:nvCxnSpPr>
          <p:cNvPr id="21" name="Shape 42"/>
          <p:cNvCxnSpPr/>
          <p:nvPr/>
        </p:nvCxnSpPr>
        <p:spPr bwMode="auto">
          <a:xfrm>
            <a:off x="2197718" y="22860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1066800" y="1981200"/>
            <a:ext cx="1077218" cy="60529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/>
            <a:r>
              <a:rPr lang="en-US" b="0"/>
              <a:t>write</a:t>
            </a:r>
          </a:p>
          <a:p>
            <a:pPr algn="r"/>
            <a:r>
              <a:rPr lang="en-US" b="0"/>
              <a:t>address2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731118" y="1905000"/>
            <a:ext cx="1066800" cy="762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2871267" y="2133600"/>
            <a:ext cx="774251" cy="26674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400" b="0"/>
              <a:t>decoder</a:t>
            </a:r>
          </a:p>
        </p:txBody>
      </p:sp>
      <p:cxnSp>
        <p:nvCxnSpPr>
          <p:cNvPr id="25" name="Shape 42"/>
          <p:cNvCxnSpPr/>
          <p:nvPr/>
        </p:nvCxnSpPr>
        <p:spPr bwMode="auto">
          <a:xfrm>
            <a:off x="3797918" y="20574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hape 42"/>
          <p:cNvCxnSpPr/>
          <p:nvPr/>
        </p:nvCxnSpPr>
        <p:spPr bwMode="auto">
          <a:xfrm>
            <a:off x="3797918" y="22098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hape 42"/>
          <p:cNvCxnSpPr/>
          <p:nvPr/>
        </p:nvCxnSpPr>
        <p:spPr bwMode="auto">
          <a:xfrm>
            <a:off x="3797918" y="2362200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hape 42"/>
          <p:cNvCxnSpPr/>
          <p:nvPr/>
        </p:nvCxnSpPr>
        <p:spPr bwMode="auto">
          <a:xfrm>
            <a:off x="3797918" y="2514600"/>
            <a:ext cx="16002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hape 42"/>
          <p:cNvCxnSpPr/>
          <p:nvPr/>
        </p:nvCxnSpPr>
        <p:spPr bwMode="auto">
          <a:xfrm>
            <a:off x="3797918" y="3503612"/>
            <a:ext cx="914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rapezoid 32"/>
          <p:cNvSpPr/>
          <p:nvPr/>
        </p:nvSpPr>
        <p:spPr bwMode="auto">
          <a:xfrm rot="5400000">
            <a:off x="3874118" y="4648200"/>
            <a:ext cx="990600" cy="381000"/>
          </a:xfrm>
          <a:prstGeom prst="trapezoid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4" name="Shape 42"/>
          <p:cNvCxnSpPr/>
          <p:nvPr/>
        </p:nvCxnSpPr>
        <p:spPr bwMode="auto">
          <a:xfrm>
            <a:off x="2197718" y="5105400"/>
            <a:ext cx="19812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1359518" y="4804906"/>
            <a:ext cx="705321" cy="60529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r"/>
            <a:r>
              <a:rPr lang="en-US" b="0"/>
              <a:t>write</a:t>
            </a:r>
          </a:p>
          <a:p>
            <a:pPr algn="r"/>
            <a:r>
              <a:rPr lang="en-US" b="0"/>
              <a:t>data1</a:t>
            </a:r>
          </a:p>
        </p:txBody>
      </p:sp>
      <p:grpSp>
        <p:nvGrpSpPr>
          <p:cNvPr id="4" name="Group 63"/>
          <p:cNvGrpSpPr/>
          <p:nvPr/>
        </p:nvGrpSpPr>
        <p:grpSpPr>
          <a:xfrm>
            <a:off x="5398118" y="2362200"/>
            <a:ext cx="1295400" cy="609600"/>
            <a:chOff x="6705600" y="1600200"/>
            <a:chExt cx="1295400" cy="609600"/>
          </a:xfrm>
        </p:grpSpPr>
        <p:sp>
          <p:nvSpPr>
            <p:cNvPr id="40" name="AutoShape 41"/>
            <p:cNvSpPr>
              <a:spLocks noChangeArrowheads="1"/>
            </p:cNvSpPr>
            <p:nvPr/>
          </p:nvSpPr>
          <p:spPr bwMode="auto">
            <a:xfrm>
              <a:off x="7010400" y="1600200"/>
              <a:ext cx="609600" cy="609600"/>
            </a:xfrm>
            <a:prstGeom prst="flowChartDelay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42"/>
            <p:cNvSpPr>
              <a:spLocks noChangeShapeType="1"/>
            </p:cNvSpPr>
            <p:nvPr/>
          </p:nvSpPr>
          <p:spPr bwMode="auto">
            <a:xfrm flipH="1">
              <a:off x="6705600" y="20574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Line 43"/>
            <p:cNvSpPr>
              <a:spLocks noChangeShapeType="1"/>
            </p:cNvSpPr>
            <p:nvPr/>
          </p:nvSpPr>
          <p:spPr bwMode="auto">
            <a:xfrm flipH="1">
              <a:off x="6705600" y="1752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Line 44"/>
            <p:cNvSpPr>
              <a:spLocks noChangeShapeType="1"/>
            </p:cNvSpPr>
            <p:nvPr/>
          </p:nvSpPr>
          <p:spPr bwMode="auto">
            <a:xfrm flipH="1">
              <a:off x="7620000" y="1905000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Oval 48"/>
            <p:cNvSpPr>
              <a:spLocks noChangeArrowheads="1"/>
            </p:cNvSpPr>
            <p:nvPr/>
          </p:nvSpPr>
          <p:spPr bwMode="auto">
            <a:xfrm>
              <a:off x="6858000" y="1981200"/>
              <a:ext cx="152400" cy="1524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" name="Line 50"/>
          <p:cNvSpPr>
            <a:spLocks noChangeShapeType="1"/>
          </p:cNvSpPr>
          <p:nvPr/>
        </p:nvSpPr>
        <p:spPr bwMode="auto">
          <a:xfrm>
            <a:off x="7455518" y="2819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4" name="Freeform 52"/>
          <p:cNvSpPr>
            <a:spLocks/>
          </p:cNvSpPr>
          <p:nvPr/>
        </p:nvSpPr>
        <p:spPr bwMode="auto">
          <a:xfrm>
            <a:off x="6785593" y="2514600"/>
            <a:ext cx="660400" cy="606425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156" y="16"/>
              </a:cxn>
              <a:cxn ang="0">
                <a:pos x="292" y="56"/>
              </a:cxn>
              <a:cxn ang="0">
                <a:pos x="298" y="60"/>
              </a:cxn>
              <a:cxn ang="0">
                <a:pos x="304" y="62"/>
              </a:cxn>
              <a:cxn ang="0">
                <a:pos x="316" y="70"/>
              </a:cxn>
              <a:cxn ang="0">
                <a:pos x="342" y="92"/>
              </a:cxn>
              <a:cxn ang="0">
                <a:pos x="374" y="116"/>
              </a:cxn>
              <a:cxn ang="0">
                <a:pos x="390" y="140"/>
              </a:cxn>
              <a:cxn ang="0">
                <a:pos x="416" y="194"/>
              </a:cxn>
              <a:cxn ang="0">
                <a:pos x="400" y="228"/>
              </a:cxn>
              <a:cxn ang="0">
                <a:pos x="384" y="250"/>
              </a:cxn>
              <a:cxn ang="0">
                <a:pos x="360" y="284"/>
              </a:cxn>
              <a:cxn ang="0">
                <a:pos x="338" y="298"/>
              </a:cxn>
              <a:cxn ang="0">
                <a:pos x="320" y="310"/>
              </a:cxn>
              <a:cxn ang="0">
                <a:pos x="272" y="336"/>
              </a:cxn>
              <a:cxn ang="0">
                <a:pos x="126" y="376"/>
              </a:cxn>
              <a:cxn ang="0">
                <a:pos x="8" y="382"/>
              </a:cxn>
              <a:cxn ang="0">
                <a:pos x="2" y="380"/>
              </a:cxn>
              <a:cxn ang="0">
                <a:pos x="40" y="368"/>
              </a:cxn>
              <a:cxn ang="0">
                <a:pos x="88" y="338"/>
              </a:cxn>
              <a:cxn ang="0">
                <a:pos x="110" y="296"/>
              </a:cxn>
              <a:cxn ang="0">
                <a:pos x="130" y="226"/>
              </a:cxn>
              <a:cxn ang="0">
                <a:pos x="96" y="58"/>
              </a:cxn>
              <a:cxn ang="0">
                <a:pos x="72" y="32"/>
              </a:cxn>
              <a:cxn ang="0">
                <a:pos x="0" y="4"/>
              </a:cxn>
            </a:cxnLst>
            <a:rect l="0" t="0" r="r" b="b"/>
            <a:pathLst>
              <a:path w="416" h="382">
                <a:moveTo>
                  <a:pt x="18" y="0"/>
                </a:moveTo>
                <a:cubicBezTo>
                  <a:pt x="64" y="4"/>
                  <a:pt x="110" y="6"/>
                  <a:pt x="156" y="16"/>
                </a:cubicBezTo>
                <a:cubicBezTo>
                  <a:pt x="202" y="26"/>
                  <a:pt x="246" y="45"/>
                  <a:pt x="292" y="56"/>
                </a:cubicBezTo>
                <a:cubicBezTo>
                  <a:pt x="294" y="57"/>
                  <a:pt x="296" y="59"/>
                  <a:pt x="298" y="60"/>
                </a:cubicBezTo>
                <a:cubicBezTo>
                  <a:pt x="300" y="61"/>
                  <a:pt x="302" y="61"/>
                  <a:pt x="304" y="62"/>
                </a:cubicBezTo>
                <a:cubicBezTo>
                  <a:pt x="308" y="64"/>
                  <a:pt x="316" y="70"/>
                  <a:pt x="316" y="70"/>
                </a:cubicBezTo>
                <a:cubicBezTo>
                  <a:pt x="321" y="77"/>
                  <a:pt x="334" y="89"/>
                  <a:pt x="342" y="92"/>
                </a:cubicBezTo>
                <a:cubicBezTo>
                  <a:pt x="348" y="101"/>
                  <a:pt x="364" y="109"/>
                  <a:pt x="374" y="116"/>
                </a:cubicBezTo>
                <a:cubicBezTo>
                  <a:pt x="377" y="126"/>
                  <a:pt x="383" y="133"/>
                  <a:pt x="390" y="140"/>
                </a:cubicBezTo>
                <a:cubicBezTo>
                  <a:pt x="396" y="159"/>
                  <a:pt x="410" y="175"/>
                  <a:pt x="416" y="194"/>
                </a:cubicBezTo>
                <a:cubicBezTo>
                  <a:pt x="412" y="206"/>
                  <a:pt x="411" y="221"/>
                  <a:pt x="400" y="228"/>
                </a:cubicBezTo>
                <a:cubicBezTo>
                  <a:pt x="397" y="238"/>
                  <a:pt x="392" y="244"/>
                  <a:pt x="384" y="250"/>
                </a:cubicBezTo>
                <a:cubicBezTo>
                  <a:pt x="380" y="263"/>
                  <a:pt x="372" y="276"/>
                  <a:pt x="360" y="284"/>
                </a:cubicBezTo>
                <a:cubicBezTo>
                  <a:pt x="354" y="292"/>
                  <a:pt x="347" y="293"/>
                  <a:pt x="338" y="298"/>
                </a:cubicBezTo>
                <a:cubicBezTo>
                  <a:pt x="332" y="302"/>
                  <a:pt x="320" y="310"/>
                  <a:pt x="320" y="310"/>
                </a:cubicBezTo>
                <a:cubicBezTo>
                  <a:pt x="308" y="327"/>
                  <a:pt x="288" y="326"/>
                  <a:pt x="272" y="336"/>
                </a:cubicBezTo>
                <a:cubicBezTo>
                  <a:pt x="236" y="360"/>
                  <a:pt x="168" y="369"/>
                  <a:pt x="126" y="376"/>
                </a:cubicBezTo>
                <a:cubicBezTo>
                  <a:pt x="89" y="373"/>
                  <a:pt x="45" y="381"/>
                  <a:pt x="8" y="382"/>
                </a:cubicBezTo>
                <a:cubicBezTo>
                  <a:pt x="6" y="381"/>
                  <a:pt x="1" y="381"/>
                  <a:pt x="2" y="380"/>
                </a:cubicBezTo>
                <a:cubicBezTo>
                  <a:pt x="7" y="375"/>
                  <a:pt x="33" y="370"/>
                  <a:pt x="40" y="368"/>
                </a:cubicBezTo>
                <a:cubicBezTo>
                  <a:pt x="61" y="361"/>
                  <a:pt x="70" y="350"/>
                  <a:pt x="88" y="338"/>
                </a:cubicBezTo>
                <a:cubicBezTo>
                  <a:pt x="93" y="323"/>
                  <a:pt x="104" y="310"/>
                  <a:pt x="110" y="296"/>
                </a:cubicBezTo>
                <a:cubicBezTo>
                  <a:pt x="120" y="274"/>
                  <a:pt x="127" y="251"/>
                  <a:pt x="130" y="226"/>
                </a:cubicBezTo>
                <a:cubicBezTo>
                  <a:pt x="127" y="180"/>
                  <a:pt x="134" y="96"/>
                  <a:pt x="96" y="58"/>
                </a:cubicBezTo>
                <a:cubicBezTo>
                  <a:pt x="93" y="48"/>
                  <a:pt x="81" y="38"/>
                  <a:pt x="72" y="32"/>
                </a:cubicBezTo>
                <a:cubicBezTo>
                  <a:pt x="61" y="16"/>
                  <a:pt x="18" y="4"/>
                  <a:pt x="0" y="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8" name="Group 62"/>
          <p:cNvGrpSpPr/>
          <p:nvPr/>
        </p:nvGrpSpPr>
        <p:grpSpPr>
          <a:xfrm>
            <a:off x="6769718" y="2514600"/>
            <a:ext cx="676275" cy="609600"/>
            <a:chOff x="6934200" y="3276600"/>
            <a:chExt cx="676275" cy="609600"/>
          </a:xfrm>
        </p:grpSpPr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6934200" y="3276600"/>
              <a:ext cx="228600" cy="60960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42" y="8"/>
                </a:cxn>
                <a:cxn ang="0">
                  <a:pos x="82" y="32"/>
                </a:cxn>
                <a:cxn ang="0">
                  <a:pos x="130" y="92"/>
                </a:cxn>
                <a:cxn ang="0">
                  <a:pos x="144" y="206"/>
                </a:cxn>
                <a:cxn ang="0">
                  <a:pos x="122" y="284"/>
                </a:cxn>
                <a:cxn ang="0">
                  <a:pos x="74" y="344"/>
                </a:cxn>
                <a:cxn ang="0">
                  <a:pos x="12" y="368"/>
                </a:cxn>
                <a:cxn ang="0">
                  <a:pos x="0" y="366"/>
                </a:cxn>
              </a:cxnLst>
              <a:rect l="0" t="0" r="r" b="b"/>
              <a:pathLst>
                <a:path w="145" h="372">
                  <a:moveTo>
                    <a:pt x="6" y="0"/>
                  </a:moveTo>
                  <a:lnTo>
                    <a:pt x="42" y="8"/>
                  </a:lnTo>
                  <a:cubicBezTo>
                    <a:pt x="55" y="13"/>
                    <a:pt x="67" y="18"/>
                    <a:pt x="82" y="32"/>
                  </a:cubicBezTo>
                  <a:cubicBezTo>
                    <a:pt x="97" y="46"/>
                    <a:pt x="120" y="63"/>
                    <a:pt x="130" y="92"/>
                  </a:cubicBezTo>
                  <a:cubicBezTo>
                    <a:pt x="140" y="121"/>
                    <a:pt x="145" y="174"/>
                    <a:pt x="144" y="206"/>
                  </a:cubicBezTo>
                  <a:cubicBezTo>
                    <a:pt x="143" y="238"/>
                    <a:pt x="134" y="261"/>
                    <a:pt x="122" y="284"/>
                  </a:cubicBezTo>
                  <a:cubicBezTo>
                    <a:pt x="110" y="307"/>
                    <a:pt x="92" y="330"/>
                    <a:pt x="74" y="344"/>
                  </a:cubicBezTo>
                  <a:cubicBezTo>
                    <a:pt x="56" y="358"/>
                    <a:pt x="24" y="364"/>
                    <a:pt x="12" y="368"/>
                  </a:cubicBezTo>
                  <a:cubicBezTo>
                    <a:pt x="0" y="372"/>
                    <a:pt x="2" y="366"/>
                    <a:pt x="0" y="366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6934200" y="3276600"/>
              <a:ext cx="676275" cy="301625"/>
            </a:xfrm>
            <a:custGeom>
              <a:avLst/>
              <a:gdLst/>
              <a:ahLst/>
              <a:cxnLst>
                <a:cxn ang="0">
                  <a:pos x="426" y="190"/>
                </a:cxn>
                <a:cxn ang="0">
                  <a:pos x="400" y="136"/>
                </a:cxn>
                <a:cxn ang="0">
                  <a:pos x="352" y="86"/>
                </a:cxn>
                <a:cxn ang="0">
                  <a:pos x="260" y="38"/>
                </a:cxn>
                <a:cxn ang="0">
                  <a:pos x="146" y="14"/>
                </a:cxn>
                <a:cxn ang="0">
                  <a:pos x="0" y="0"/>
                </a:cxn>
              </a:cxnLst>
              <a:rect l="0" t="0" r="r" b="b"/>
              <a:pathLst>
                <a:path w="426" h="190">
                  <a:moveTo>
                    <a:pt x="426" y="190"/>
                  </a:moveTo>
                  <a:cubicBezTo>
                    <a:pt x="422" y="181"/>
                    <a:pt x="412" y="153"/>
                    <a:pt x="400" y="136"/>
                  </a:cubicBezTo>
                  <a:cubicBezTo>
                    <a:pt x="388" y="119"/>
                    <a:pt x="375" y="102"/>
                    <a:pt x="352" y="86"/>
                  </a:cubicBezTo>
                  <a:cubicBezTo>
                    <a:pt x="329" y="70"/>
                    <a:pt x="294" y="50"/>
                    <a:pt x="260" y="38"/>
                  </a:cubicBezTo>
                  <a:cubicBezTo>
                    <a:pt x="226" y="26"/>
                    <a:pt x="189" y="20"/>
                    <a:pt x="146" y="14"/>
                  </a:cubicBezTo>
                  <a:cubicBezTo>
                    <a:pt x="103" y="8"/>
                    <a:pt x="30" y="3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" name="Freeform 56"/>
            <p:cNvSpPr>
              <a:spLocks/>
            </p:cNvSpPr>
            <p:nvPr/>
          </p:nvSpPr>
          <p:spPr bwMode="auto">
            <a:xfrm flipV="1">
              <a:off x="6934200" y="3581400"/>
              <a:ext cx="676275" cy="301625"/>
            </a:xfrm>
            <a:custGeom>
              <a:avLst/>
              <a:gdLst/>
              <a:ahLst/>
              <a:cxnLst>
                <a:cxn ang="0">
                  <a:pos x="426" y="190"/>
                </a:cxn>
                <a:cxn ang="0">
                  <a:pos x="400" y="136"/>
                </a:cxn>
                <a:cxn ang="0">
                  <a:pos x="352" y="86"/>
                </a:cxn>
                <a:cxn ang="0">
                  <a:pos x="260" y="38"/>
                </a:cxn>
                <a:cxn ang="0">
                  <a:pos x="146" y="14"/>
                </a:cxn>
                <a:cxn ang="0">
                  <a:pos x="0" y="0"/>
                </a:cxn>
              </a:cxnLst>
              <a:rect l="0" t="0" r="r" b="b"/>
              <a:pathLst>
                <a:path w="426" h="190">
                  <a:moveTo>
                    <a:pt x="426" y="190"/>
                  </a:moveTo>
                  <a:cubicBezTo>
                    <a:pt x="422" y="181"/>
                    <a:pt x="412" y="153"/>
                    <a:pt x="400" y="136"/>
                  </a:cubicBezTo>
                  <a:cubicBezTo>
                    <a:pt x="388" y="119"/>
                    <a:pt x="375" y="102"/>
                    <a:pt x="352" y="86"/>
                  </a:cubicBezTo>
                  <a:cubicBezTo>
                    <a:pt x="329" y="70"/>
                    <a:pt x="294" y="50"/>
                    <a:pt x="260" y="38"/>
                  </a:cubicBezTo>
                  <a:cubicBezTo>
                    <a:pt x="226" y="26"/>
                    <a:pt x="189" y="20"/>
                    <a:pt x="146" y="14"/>
                  </a:cubicBezTo>
                  <a:cubicBezTo>
                    <a:pt x="103" y="8"/>
                    <a:pt x="30" y="3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8" name="Line 57"/>
          <p:cNvSpPr>
            <a:spLocks noChangeShapeType="1"/>
          </p:cNvSpPr>
          <p:nvPr/>
        </p:nvSpPr>
        <p:spPr bwMode="auto">
          <a:xfrm flipH="1">
            <a:off x="6541118" y="2667000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1" name="Line 58"/>
          <p:cNvSpPr>
            <a:spLocks noChangeShapeType="1"/>
          </p:cNvSpPr>
          <p:nvPr/>
        </p:nvSpPr>
        <p:spPr bwMode="auto">
          <a:xfrm flipH="1">
            <a:off x="6541118" y="2971800"/>
            <a:ext cx="409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cxnSp>
        <p:nvCxnSpPr>
          <p:cNvPr id="66" name="Shape 42"/>
          <p:cNvCxnSpPr/>
          <p:nvPr/>
        </p:nvCxnSpPr>
        <p:spPr bwMode="auto">
          <a:xfrm>
            <a:off x="4712318" y="2819400"/>
            <a:ext cx="762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hape 42"/>
          <p:cNvCxnSpPr/>
          <p:nvPr/>
        </p:nvCxnSpPr>
        <p:spPr bwMode="auto">
          <a:xfrm rot="5400000" flipH="1" flipV="1">
            <a:off x="4369418" y="3162300"/>
            <a:ext cx="6858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hape 42"/>
          <p:cNvCxnSpPr/>
          <p:nvPr/>
        </p:nvCxnSpPr>
        <p:spPr bwMode="auto">
          <a:xfrm>
            <a:off x="4712318" y="3505200"/>
            <a:ext cx="18288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hape 42"/>
          <p:cNvCxnSpPr/>
          <p:nvPr/>
        </p:nvCxnSpPr>
        <p:spPr bwMode="auto">
          <a:xfrm rot="5400000" flipH="1" flipV="1">
            <a:off x="6275212" y="3237706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 rot="5400000">
            <a:off x="4026518" y="3962400"/>
            <a:ext cx="914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Text Box 8"/>
          <p:cNvSpPr txBox="1">
            <a:spLocks noChangeArrowheads="1"/>
          </p:cNvSpPr>
          <p:nvPr/>
        </p:nvSpPr>
        <p:spPr bwMode="auto">
          <a:xfrm>
            <a:off x="4255118" y="4495800"/>
            <a:ext cx="227626" cy="26674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82" name="Text Box 8"/>
          <p:cNvSpPr txBox="1">
            <a:spLocks noChangeArrowheads="1"/>
          </p:cNvSpPr>
          <p:nvPr/>
        </p:nvSpPr>
        <p:spPr bwMode="auto">
          <a:xfrm>
            <a:off x="4255118" y="4953000"/>
            <a:ext cx="227626" cy="26674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400" b="0"/>
              <a:t>1</a:t>
            </a:r>
          </a:p>
        </p:txBody>
      </p:sp>
      <p:cxnSp>
        <p:nvCxnSpPr>
          <p:cNvPr id="83" name="Shape 42"/>
          <p:cNvCxnSpPr/>
          <p:nvPr/>
        </p:nvCxnSpPr>
        <p:spPr bwMode="auto">
          <a:xfrm>
            <a:off x="4559918" y="4800600"/>
            <a:ext cx="914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rot="5400000">
            <a:off x="7303912" y="3352800"/>
            <a:ext cx="1066006" cy="7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rot="5400000">
            <a:off x="5474318" y="4191000"/>
            <a:ext cx="609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91" name="Shape 42"/>
          <p:cNvCxnSpPr/>
          <p:nvPr/>
        </p:nvCxnSpPr>
        <p:spPr bwMode="auto">
          <a:xfrm>
            <a:off x="5779118" y="3886200"/>
            <a:ext cx="2057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4" name="Text Box 8"/>
          <p:cNvSpPr txBox="1">
            <a:spLocks noChangeArrowheads="1"/>
          </p:cNvSpPr>
          <p:nvPr/>
        </p:nvSpPr>
        <p:spPr bwMode="auto">
          <a:xfrm>
            <a:off x="2667000" y="6019800"/>
            <a:ext cx="3983463" cy="235962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200"/>
              <a:t>What is the (most likely) critical path of this design ?</a:t>
            </a:r>
          </a:p>
        </p:txBody>
      </p:sp>
      <p:sp>
        <p:nvSpPr>
          <p:cNvPr id="55" name="Freeform 54"/>
          <p:cNvSpPr/>
          <p:nvPr/>
        </p:nvSpPr>
        <p:spPr bwMode="auto">
          <a:xfrm>
            <a:off x="2324100" y="2885017"/>
            <a:ext cx="5676900" cy="1356783"/>
          </a:xfrm>
          <a:custGeom>
            <a:avLst/>
            <a:gdLst>
              <a:gd name="connsiteX0" fmla="*/ 0 w 5676900"/>
              <a:gd name="connsiteY0" fmla="*/ 201083 h 1356783"/>
              <a:gd name="connsiteX1" fmla="*/ 4851400 w 5676900"/>
              <a:gd name="connsiteY1" fmla="*/ 112183 h 1356783"/>
              <a:gd name="connsiteX2" fmla="*/ 4953000 w 5676900"/>
              <a:gd name="connsiteY2" fmla="*/ 874183 h 1356783"/>
              <a:gd name="connsiteX3" fmla="*/ 3695700 w 5676900"/>
              <a:gd name="connsiteY3" fmla="*/ 937683 h 1356783"/>
              <a:gd name="connsiteX4" fmla="*/ 3365500 w 5676900"/>
              <a:gd name="connsiteY4" fmla="*/ 1356783 h 1356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6900" h="1356783">
                <a:moveTo>
                  <a:pt x="0" y="201083"/>
                </a:moveTo>
                <a:cubicBezTo>
                  <a:pt x="2012950" y="100541"/>
                  <a:pt x="4025900" y="0"/>
                  <a:pt x="4851400" y="112183"/>
                </a:cubicBezTo>
                <a:cubicBezTo>
                  <a:pt x="5676900" y="224366"/>
                  <a:pt x="5145617" y="736600"/>
                  <a:pt x="4953000" y="874183"/>
                </a:cubicBezTo>
                <a:cubicBezTo>
                  <a:pt x="4760383" y="1011766"/>
                  <a:pt x="3960283" y="857250"/>
                  <a:pt x="3695700" y="937683"/>
                </a:cubicBezTo>
                <a:cubicBezTo>
                  <a:pt x="3431117" y="1018116"/>
                  <a:pt x="3398308" y="1187449"/>
                  <a:pt x="3365500" y="1356783"/>
                </a:cubicBezTo>
              </a:path>
            </a:pathLst>
          </a:custGeom>
          <a:noFill/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524000" y="6248400"/>
            <a:ext cx="6340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Multi-port registers are slower than single-port registers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1726435" cy="426142"/>
          </a:xfrm>
        </p:spPr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2495042"/>
          </a:xfrm>
        </p:spPr>
        <p:txBody>
          <a:bodyPr/>
          <a:lstStyle/>
          <a:p>
            <a:r>
              <a:rPr lang="en-US" dirty="0"/>
              <a:t>Design flow for </a:t>
            </a:r>
            <a:r>
              <a:rPr lang="en-US" dirty="0" err="1"/>
              <a:t>Datapath</a:t>
            </a:r>
            <a:r>
              <a:rPr lang="en-US" dirty="0"/>
              <a:t> and Memory Elements</a:t>
            </a:r>
          </a:p>
          <a:p>
            <a:pPr lvl="1"/>
            <a:r>
              <a:rPr lang="en-US" dirty="0"/>
              <a:t>Inference and instantiation</a:t>
            </a:r>
          </a:p>
          <a:p>
            <a:pPr lvl="1"/>
            <a:r>
              <a:rPr lang="en-US" dirty="0"/>
              <a:t>Integrated synthesis and simulation</a:t>
            </a:r>
          </a:p>
          <a:p>
            <a:r>
              <a:rPr lang="en-US" dirty="0"/>
              <a:t>Memory Elements</a:t>
            </a:r>
          </a:p>
          <a:p>
            <a:pPr lvl="1"/>
            <a:r>
              <a:rPr lang="en-US" dirty="0"/>
              <a:t>Register Files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SRAM in Cyclone V E FPGA</a:t>
            </a:r>
          </a:p>
        </p:txBody>
      </p:sp>
    </p:spTree>
    <p:extLst>
      <p:ext uri="{BB962C8B-B14F-4D97-AF65-F5344CB8AC3E}">
        <p14:creationId xmlns:p14="http://schemas.microsoft.com/office/powerpoint/2010/main" val="128098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5320367" cy="426142"/>
          </a:xfrm>
        </p:spPr>
        <p:txBody>
          <a:bodyPr/>
          <a:lstStyle/>
          <a:p>
            <a:r>
              <a:rPr lang="en-US" dirty="0"/>
              <a:t>Memory Modules in Cyclone V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045D388-5C1E-4448-8888-8A73669CD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333" y="1843285"/>
            <a:ext cx="8333333" cy="3171429"/>
          </a:xfrm>
          <a:prstGeom prst="rect">
            <a:avLst/>
          </a:prstGeom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58A9AF96-A535-4BB0-A4C7-E6729A077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886200"/>
            <a:ext cx="6781800" cy="304800"/>
          </a:xfrm>
          <a:prstGeom prst="rect">
            <a:avLst/>
          </a:prstGeom>
          <a:noFill/>
          <a:ln w="38100" algn="ctr">
            <a:solidFill>
              <a:schemeClr val="accent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3500" tIns="25400" rIns="63500" bIns="25400">
            <a:noAutofit/>
          </a:bodyPr>
          <a:lstStyle/>
          <a:p>
            <a:pPr marL="457200" indent="-457200"/>
            <a:endParaRPr lang="en-US" sz="2000" b="0"/>
          </a:p>
        </p:txBody>
      </p:sp>
    </p:spTree>
    <p:extLst>
      <p:ext uri="{BB962C8B-B14F-4D97-AF65-F5344CB8AC3E}">
        <p14:creationId xmlns:p14="http://schemas.microsoft.com/office/powerpoint/2010/main" val="1059175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238340" cy="426142"/>
          </a:xfrm>
        </p:spPr>
        <p:txBody>
          <a:bodyPr/>
          <a:lstStyle/>
          <a:p>
            <a:r>
              <a:rPr lang="en-US"/>
              <a:t>Inferring RAM in Verilog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685800" y="914400"/>
            <a:ext cx="6793526" cy="546816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600" b="0" dirty="0">
                <a:latin typeface="Courier New" pitchFamily="49" charset="0"/>
              </a:rPr>
              <a:t>// default: single-port synchronous RAM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module </a:t>
            </a:r>
            <a:r>
              <a:rPr lang="en-US" sz="1600" b="0" dirty="0" err="1">
                <a:latin typeface="Courier New" pitchFamily="49" charset="0"/>
              </a:rPr>
              <a:t>my_ram</a:t>
            </a:r>
            <a:r>
              <a:rPr lang="en-US" sz="1600" b="0" dirty="0">
                <a:latin typeface="Courier New" pitchFamily="49" charset="0"/>
              </a:rPr>
              <a:t> (</a:t>
            </a:r>
            <a:r>
              <a:rPr lang="en-US" sz="1600" b="0" dirty="0" err="1">
                <a:latin typeface="Courier New" pitchFamily="49" charset="0"/>
              </a:rPr>
              <a:t>clk</a:t>
            </a:r>
            <a:r>
              <a:rPr lang="en-US" sz="1600" b="0" dirty="0">
                <a:latin typeface="Courier New" pitchFamily="49" charset="0"/>
              </a:rPr>
              <a:t>, </a:t>
            </a:r>
            <a:r>
              <a:rPr lang="en-US" sz="1600" b="0" dirty="0" err="1">
                <a:latin typeface="Courier New" pitchFamily="49" charset="0"/>
              </a:rPr>
              <a:t>en</a:t>
            </a:r>
            <a:r>
              <a:rPr lang="en-US" sz="1600" b="0" dirty="0">
                <a:latin typeface="Courier New" pitchFamily="49" charset="0"/>
              </a:rPr>
              <a:t>, we, </a:t>
            </a:r>
            <a:r>
              <a:rPr lang="en-US" sz="1600" b="0" dirty="0" err="1">
                <a:latin typeface="Courier New" pitchFamily="49" charset="0"/>
              </a:rPr>
              <a:t>addr</a:t>
            </a:r>
            <a:r>
              <a:rPr lang="en-US" sz="1600" b="0" dirty="0">
                <a:latin typeface="Courier New" pitchFamily="49" charset="0"/>
              </a:rPr>
              <a:t>, di, do);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input  </a:t>
            </a:r>
            <a:r>
              <a:rPr lang="en-US" sz="1600" b="0" dirty="0" err="1">
                <a:latin typeface="Courier New" pitchFamily="49" charset="0"/>
              </a:rPr>
              <a:t>clk</a:t>
            </a:r>
            <a:r>
              <a:rPr lang="en-US" sz="1600" b="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input  we;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input  </a:t>
            </a:r>
            <a:r>
              <a:rPr lang="en-US" sz="1600" b="0" dirty="0" err="1">
                <a:latin typeface="Courier New" pitchFamily="49" charset="0"/>
              </a:rPr>
              <a:t>en</a:t>
            </a:r>
            <a:r>
              <a:rPr lang="en-US" sz="1600" b="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input  [5:0] </a:t>
            </a:r>
            <a:r>
              <a:rPr lang="en-US" sz="1600" b="0" dirty="0" err="1">
                <a:latin typeface="Courier New" pitchFamily="49" charset="0"/>
              </a:rPr>
              <a:t>addr</a:t>
            </a:r>
            <a:r>
              <a:rPr lang="en-US" sz="1600" b="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input  [15:0] di;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output [15:0] do;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reg    [15:0] RAM [63:0];  // 16-bit, 64 locations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reg    [15:0] do;</a:t>
            </a:r>
          </a:p>
          <a:p>
            <a:pPr algn="l"/>
            <a:endParaRPr lang="en-US" sz="1600" b="0" dirty="0">
              <a:latin typeface="Courier New" pitchFamily="49" charset="0"/>
            </a:endParaRPr>
          </a:p>
          <a:p>
            <a:pPr algn="l"/>
            <a:r>
              <a:rPr lang="en-US" sz="1600" b="0" dirty="0">
                <a:latin typeface="Courier New" pitchFamily="49" charset="0"/>
              </a:rPr>
              <a:t>    always @(</a:t>
            </a:r>
            <a:r>
              <a:rPr lang="en-US" sz="1600" b="0" dirty="0" err="1">
                <a:latin typeface="Courier New" pitchFamily="49" charset="0"/>
              </a:rPr>
              <a:t>posedge</a:t>
            </a:r>
            <a:r>
              <a:rPr lang="en-US" sz="1600" b="0" dirty="0">
                <a:latin typeface="Courier New" pitchFamily="49" charset="0"/>
              </a:rPr>
              <a:t> </a:t>
            </a:r>
            <a:r>
              <a:rPr lang="en-US" sz="1600" b="0" dirty="0" err="1">
                <a:latin typeface="Courier New" pitchFamily="49" charset="0"/>
              </a:rPr>
              <a:t>clk</a:t>
            </a:r>
            <a:r>
              <a:rPr lang="en-US" sz="1600" b="0" dirty="0">
                <a:latin typeface="Courier New" pitchFamily="49" charset="0"/>
              </a:rPr>
              <a:t>)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begin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if (</a:t>
            </a:r>
            <a:r>
              <a:rPr lang="en-US" sz="1600" b="0" dirty="0" err="1">
                <a:latin typeface="Courier New" pitchFamily="49" charset="0"/>
              </a:rPr>
              <a:t>en</a:t>
            </a:r>
            <a:r>
              <a:rPr lang="en-US" sz="1600" b="0" dirty="0">
                <a:latin typeface="Courier New" pitchFamily="49" charset="0"/>
              </a:rPr>
              <a:t>)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  begin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    if (we)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      RAM[</a:t>
            </a:r>
            <a:r>
              <a:rPr lang="en-US" sz="1600" b="0" dirty="0" err="1">
                <a:latin typeface="Courier New" pitchFamily="49" charset="0"/>
              </a:rPr>
              <a:t>addr</a:t>
            </a:r>
            <a:r>
              <a:rPr lang="en-US" sz="1600" b="0" dirty="0">
                <a:latin typeface="Courier New" pitchFamily="49" charset="0"/>
              </a:rPr>
              <a:t>]&lt;=di;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      do &lt;= RAM[</a:t>
            </a:r>
            <a:r>
              <a:rPr lang="en-US" sz="1600" b="0" dirty="0" err="1">
                <a:latin typeface="Courier New" pitchFamily="49" charset="0"/>
              </a:rPr>
              <a:t>addr</a:t>
            </a:r>
            <a:r>
              <a:rPr lang="en-US" sz="1600" b="0" dirty="0">
                <a:latin typeface="Courier New" pitchFamily="49" charset="0"/>
              </a:rPr>
              <a:t>];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  end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end</a:t>
            </a:r>
          </a:p>
          <a:p>
            <a:pPr algn="l"/>
            <a:endParaRPr lang="en-US" sz="1600" b="0" dirty="0">
              <a:latin typeface="Courier New" pitchFamily="49" charset="0"/>
            </a:endParaRPr>
          </a:p>
          <a:p>
            <a:pPr algn="l"/>
            <a:r>
              <a:rPr lang="en-US" sz="1600" b="0" dirty="0" err="1">
                <a:latin typeface="Courier New" pitchFamily="49" charset="0"/>
              </a:rPr>
              <a:t>endmodule</a:t>
            </a:r>
            <a:endParaRPr lang="en-US" sz="1600" b="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949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238340" cy="426142"/>
          </a:xfrm>
        </p:spPr>
        <p:txBody>
          <a:bodyPr/>
          <a:lstStyle/>
          <a:p>
            <a:r>
              <a:rPr lang="en-US"/>
              <a:t>Inferring RAM in Verilog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685800" y="914400"/>
            <a:ext cx="6793526" cy="546816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600" b="0" dirty="0">
                <a:latin typeface="Courier New" pitchFamily="49" charset="0"/>
              </a:rPr>
              <a:t>// default: single-port synchronous RAM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module </a:t>
            </a:r>
            <a:r>
              <a:rPr lang="en-US" sz="1600" b="0" dirty="0" err="1">
                <a:latin typeface="Courier New" pitchFamily="49" charset="0"/>
              </a:rPr>
              <a:t>my_ram</a:t>
            </a:r>
            <a:r>
              <a:rPr lang="en-US" sz="1600" b="0" dirty="0">
                <a:latin typeface="Courier New" pitchFamily="49" charset="0"/>
              </a:rPr>
              <a:t> (</a:t>
            </a:r>
            <a:r>
              <a:rPr lang="en-US" sz="1600" b="0" dirty="0" err="1">
                <a:latin typeface="Courier New" pitchFamily="49" charset="0"/>
              </a:rPr>
              <a:t>clk</a:t>
            </a:r>
            <a:r>
              <a:rPr lang="en-US" sz="1600" b="0" dirty="0">
                <a:latin typeface="Courier New" pitchFamily="49" charset="0"/>
              </a:rPr>
              <a:t>, </a:t>
            </a:r>
            <a:r>
              <a:rPr lang="en-US" sz="1600" b="0" dirty="0" err="1">
                <a:latin typeface="Courier New" pitchFamily="49" charset="0"/>
              </a:rPr>
              <a:t>en</a:t>
            </a:r>
            <a:r>
              <a:rPr lang="en-US" sz="1600" b="0" dirty="0">
                <a:latin typeface="Courier New" pitchFamily="49" charset="0"/>
              </a:rPr>
              <a:t>, we, </a:t>
            </a:r>
            <a:r>
              <a:rPr lang="en-US" sz="1600" b="0" dirty="0" err="1">
                <a:latin typeface="Courier New" pitchFamily="49" charset="0"/>
              </a:rPr>
              <a:t>addr</a:t>
            </a:r>
            <a:r>
              <a:rPr lang="en-US" sz="1600" b="0" dirty="0">
                <a:latin typeface="Courier New" pitchFamily="49" charset="0"/>
              </a:rPr>
              <a:t>, di, do);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input  </a:t>
            </a:r>
            <a:r>
              <a:rPr lang="en-US" sz="1600" b="0" dirty="0" err="1">
                <a:latin typeface="Courier New" pitchFamily="49" charset="0"/>
              </a:rPr>
              <a:t>clk</a:t>
            </a:r>
            <a:r>
              <a:rPr lang="en-US" sz="1600" b="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input  we;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input  </a:t>
            </a:r>
            <a:r>
              <a:rPr lang="en-US" sz="1600" b="0" dirty="0" err="1">
                <a:latin typeface="Courier New" pitchFamily="49" charset="0"/>
              </a:rPr>
              <a:t>en</a:t>
            </a:r>
            <a:r>
              <a:rPr lang="en-US" sz="1600" b="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input  [5:0] </a:t>
            </a:r>
            <a:r>
              <a:rPr lang="en-US" sz="1600" b="0" dirty="0" err="1">
                <a:latin typeface="Courier New" pitchFamily="49" charset="0"/>
              </a:rPr>
              <a:t>addr</a:t>
            </a:r>
            <a:r>
              <a:rPr lang="en-US" sz="1600" b="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input  [15:0] di;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output [15:0] do;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reg    [15:0] RAM [63:0];  // 16-bit, 64 locations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reg    [15:0] do;</a:t>
            </a:r>
          </a:p>
          <a:p>
            <a:pPr algn="l"/>
            <a:endParaRPr lang="en-US" sz="1600" b="0" dirty="0">
              <a:latin typeface="Courier New" pitchFamily="49" charset="0"/>
            </a:endParaRPr>
          </a:p>
          <a:p>
            <a:pPr algn="l"/>
            <a:r>
              <a:rPr lang="en-US" sz="1600" b="0" dirty="0">
                <a:latin typeface="Courier New" pitchFamily="49" charset="0"/>
              </a:rPr>
              <a:t>    always @(</a:t>
            </a:r>
            <a:r>
              <a:rPr lang="en-US" sz="1600" b="0" dirty="0" err="1">
                <a:latin typeface="Courier New" pitchFamily="49" charset="0"/>
              </a:rPr>
              <a:t>posedge</a:t>
            </a:r>
            <a:r>
              <a:rPr lang="en-US" sz="1600" b="0" dirty="0">
                <a:latin typeface="Courier New" pitchFamily="49" charset="0"/>
              </a:rPr>
              <a:t> </a:t>
            </a:r>
            <a:r>
              <a:rPr lang="en-US" sz="1600" b="0" dirty="0" err="1">
                <a:latin typeface="Courier New" pitchFamily="49" charset="0"/>
              </a:rPr>
              <a:t>clk</a:t>
            </a:r>
            <a:r>
              <a:rPr lang="en-US" sz="1600" b="0" dirty="0">
                <a:latin typeface="Courier New" pitchFamily="49" charset="0"/>
              </a:rPr>
              <a:t>)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begin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if (</a:t>
            </a:r>
            <a:r>
              <a:rPr lang="en-US" sz="1600" b="0" dirty="0" err="1">
                <a:latin typeface="Courier New" pitchFamily="49" charset="0"/>
              </a:rPr>
              <a:t>en</a:t>
            </a:r>
            <a:r>
              <a:rPr lang="en-US" sz="1600" b="0" dirty="0">
                <a:latin typeface="Courier New" pitchFamily="49" charset="0"/>
              </a:rPr>
              <a:t>)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begin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    if (we)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      RAM[</a:t>
            </a:r>
            <a:r>
              <a:rPr lang="en-US" sz="1600" b="0" dirty="0" err="1">
                <a:latin typeface="Courier New" pitchFamily="49" charset="0"/>
              </a:rPr>
              <a:t>addr</a:t>
            </a:r>
            <a:r>
              <a:rPr lang="en-US" sz="1600" b="0" dirty="0">
                <a:latin typeface="Courier New" pitchFamily="49" charset="0"/>
              </a:rPr>
              <a:t>]&lt;=di;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    do &lt;= RAM[</a:t>
            </a:r>
            <a:r>
              <a:rPr lang="en-US" sz="1600" b="0" dirty="0" err="1">
                <a:latin typeface="Courier New" pitchFamily="49" charset="0"/>
              </a:rPr>
              <a:t>addr</a:t>
            </a:r>
            <a:r>
              <a:rPr lang="en-US" sz="1600" b="0" dirty="0">
                <a:latin typeface="Courier New" pitchFamily="49" charset="0"/>
              </a:rPr>
              <a:t>];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end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end</a:t>
            </a:r>
          </a:p>
          <a:p>
            <a:pPr algn="l"/>
            <a:endParaRPr lang="en-US" sz="1600" b="0" dirty="0">
              <a:latin typeface="Courier New" pitchFamily="49" charset="0"/>
            </a:endParaRPr>
          </a:p>
          <a:p>
            <a:pPr algn="l"/>
            <a:r>
              <a:rPr lang="en-US" sz="1600" b="0" dirty="0" err="1">
                <a:latin typeface="Courier New" pitchFamily="49" charset="0"/>
              </a:rPr>
              <a:t>endmodule</a:t>
            </a:r>
            <a:endParaRPr lang="en-US" sz="1600" b="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0" y="5958468"/>
            <a:ext cx="3776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check your expectations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84C2F1-33F7-49E0-A450-0C1BB502E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9116" y="1712934"/>
            <a:ext cx="4189084" cy="402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64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1726435" cy="426142"/>
          </a:xfrm>
        </p:spPr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2495042"/>
          </a:xfrm>
        </p:spPr>
        <p:txBody>
          <a:bodyPr/>
          <a:lstStyle/>
          <a:p>
            <a:r>
              <a:rPr lang="en-US" dirty="0"/>
              <a:t>Design flow for </a:t>
            </a:r>
            <a:r>
              <a:rPr lang="en-US" dirty="0" err="1"/>
              <a:t>Datapath</a:t>
            </a:r>
            <a:r>
              <a:rPr lang="en-US" dirty="0"/>
              <a:t> and Memory Elements</a:t>
            </a:r>
          </a:p>
          <a:p>
            <a:pPr lvl="1"/>
            <a:r>
              <a:rPr lang="en-US" dirty="0"/>
              <a:t>Inference and instantiation</a:t>
            </a:r>
          </a:p>
          <a:p>
            <a:pPr lvl="1"/>
            <a:r>
              <a:rPr lang="en-US" dirty="0"/>
              <a:t>Integrated synthesis and simulation</a:t>
            </a:r>
          </a:p>
          <a:p>
            <a:r>
              <a:rPr lang="en-US" dirty="0"/>
              <a:t>Memory Elements</a:t>
            </a:r>
          </a:p>
          <a:p>
            <a:pPr lvl="1"/>
            <a:r>
              <a:rPr lang="en-US" dirty="0"/>
              <a:t>Register Files</a:t>
            </a:r>
          </a:p>
          <a:p>
            <a:pPr lvl="1"/>
            <a:r>
              <a:rPr lang="en-US" dirty="0"/>
              <a:t>SRAM in Cyclone V E FPGA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238340" cy="426142"/>
          </a:xfrm>
        </p:spPr>
        <p:txBody>
          <a:bodyPr/>
          <a:lstStyle/>
          <a:p>
            <a:r>
              <a:rPr lang="en-US"/>
              <a:t>Inferring RAM in Verilog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685800" y="914400"/>
            <a:ext cx="6793526" cy="546816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600" b="0">
                <a:latin typeface="Courier New" pitchFamily="49" charset="0"/>
              </a:rPr>
              <a:t>// default: single-port synchronous RAM</a:t>
            </a:r>
          </a:p>
          <a:p>
            <a:pPr algn="l"/>
            <a:r>
              <a:rPr lang="en-US" sz="1600" b="0">
                <a:latin typeface="Courier New" pitchFamily="49" charset="0"/>
              </a:rPr>
              <a:t>module my_ram (clk, en, we, addr, di, do);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input  clk;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input  we;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input  en;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</a:t>
            </a:r>
            <a:r>
              <a:rPr lang="en-US" sz="1600" b="0">
                <a:solidFill>
                  <a:srgbClr val="FF0000"/>
                </a:solidFill>
                <a:latin typeface="Courier New" pitchFamily="49" charset="0"/>
              </a:rPr>
              <a:t>input  [1:0] addr;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input  [15:0] di;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output [15:0] do;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</a:t>
            </a:r>
            <a:r>
              <a:rPr lang="en-US" sz="1600" b="0">
                <a:solidFill>
                  <a:srgbClr val="FF0000"/>
                </a:solidFill>
                <a:latin typeface="Courier New" pitchFamily="49" charset="0"/>
              </a:rPr>
              <a:t>reg    [15:0] RAM [3:0];  </a:t>
            </a:r>
            <a:r>
              <a:rPr lang="en-US" sz="1600" b="0">
                <a:latin typeface="Courier New" pitchFamily="49" charset="0"/>
              </a:rPr>
              <a:t>// 16-bit, 4 locations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reg    [15:0] do;</a:t>
            </a:r>
          </a:p>
          <a:p>
            <a:pPr algn="l"/>
            <a:endParaRPr lang="en-US" sz="1600" b="0">
              <a:latin typeface="Courier New" pitchFamily="49" charset="0"/>
            </a:endParaRPr>
          </a:p>
          <a:p>
            <a:pPr algn="l"/>
            <a:r>
              <a:rPr lang="en-US" sz="1600" b="0">
                <a:latin typeface="Courier New" pitchFamily="49" charset="0"/>
              </a:rPr>
              <a:t>    always @(posedge clk)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begin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    if (en)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    begin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        if (we)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          RAM[addr]&lt;=di;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        do &lt;= RAM[addr];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    end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end</a:t>
            </a:r>
          </a:p>
          <a:p>
            <a:pPr algn="l"/>
            <a:endParaRPr lang="en-US" sz="1600" b="0">
              <a:latin typeface="Courier New" pitchFamily="49" charset="0"/>
            </a:endParaRPr>
          </a:p>
          <a:p>
            <a:pPr algn="l"/>
            <a:r>
              <a:rPr lang="en-US" sz="1600" b="0">
                <a:latin typeface="Courier New" pitchFamily="49" charset="0"/>
              </a:rPr>
              <a:t>endmodule</a:t>
            </a:r>
          </a:p>
        </p:txBody>
      </p:sp>
    </p:spTree>
    <p:extLst>
      <p:ext uri="{BB962C8B-B14F-4D97-AF65-F5344CB8AC3E}">
        <p14:creationId xmlns:p14="http://schemas.microsoft.com/office/powerpoint/2010/main" val="537936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238340" cy="426142"/>
          </a:xfrm>
        </p:spPr>
        <p:txBody>
          <a:bodyPr/>
          <a:lstStyle/>
          <a:p>
            <a:r>
              <a:rPr lang="en-US"/>
              <a:t>Inferring RAM in Verilog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685800" y="914400"/>
            <a:ext cx="6793526" cy="546816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600" b="0" dirty="0">
                <a:latin typeface="Courier New" pitchFamily="49" charset="0"/>
              </a:rPr>
              <a:t>// default: single-port synchronous RAM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module </a:t>
            </a:r>
            <a:r>
              <a:rPr lang="en-US" sz="1600" b="0" dirty="0" err="1">
                <a:latin typeface="Courier New" pitchFamily="49" charset="0"/>
              </a:rPr>
              <a:t>my_ram</a:t>
            </a:r>
            <a:r>
              <a:rPr lang="en-US" sz="1600" b="0" dirty="0">
                <a:latin typeface="Courier New" pitchFamily="49" charset="0"/>
              </a:rPr>
              <a:t> (</a:t>
            </a:r>
            <a:r>
              <a:rPr lang="en-US" sz="1600" b="0" dirty="0" err="1">
                <a:latin typeface="Courier New" pitchFamily="49" charset="0"/>
              </a:rPr>
              <a:t>clk</a:t>
            </a:r>
            <a:r>
              <a:rPr lang="en-US" sz="1600" b="0" dirty="0">
                <a:latin typeface="Courier New" pitchFamily="49" charset="0"/>
              </a:rPr>
              <a:t>, </a:t>
            </a:r>
            <a:r>
              <a:rPr lang="en-US" sz="1600" b="0" dirty="0" err="1">
                <a:latin typeface="Courier New" pitchFamily="49" charset="0"/>
              </a:rPr>
              <a:t>en</a:t>
            </a:r>
            <a:r>
              <a:rPr lang="en-US" sz="1600" b="0" dirty="0">
                <a:latin typeface="Courier New" pitchFamily="49" charset="0"/>
              </a:rPr>
              <a:t>, we, </a:t>
            </a:r>
            <a:r>
              <a:rPr lang="en-US" sz="1600" b="0" dirty="0" err="1">
                <a:latin typeface="Courier New" pitchFamily="49" charset="0"/>
              </a:rPr>
              <a:t>addr</a:t>
            </a:r>
            <a:r>
              <a:rPr lang="en-US" sz="1600" b="0" dirty="0">
                <a:latin typeface="Courier New" pitchFamily="49" charset="0"/>
              </a:rPr>
              <a:t>, di, do);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input  </a:t>
            </a:r>
            <a:r>
              <a:rPr lang="en-US" sz="1600" b="0" dirty="0" err="1">
                <a:latin typeface="Courier New" pitchFamily="49" charset="0"/>
              </a:rPr>
              <a:t>clk</a:t>
            </a:r>
            <a:r>
              <a:rPr lang="en-US" sz="1600" b="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input  we;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input  </a:t>
            </a:r>
            <a:r>
              <a:rPr lang="en-US" sz="1600" b="0" dirty="0" err="1">
                <a:latin typeface="Courier New" pitchFamily="49" charset="0"/>
              </a:rPr>
              <a:t>en</a:t>
            </a:r>
            <a:r>
              <a:rPr lang="en-US" sz="1600" b="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</a:t>
            </a:r>
            <a:r>
              <a:rPr lang="en-US" sz="1600" b="0" dirty="0">
                <a:solidFill>
                  <a:srgbClr val="FF0000"/>
                </a:solidFill>
                <a:latin typeface="Courier New" pitchFamily="49" charset="0"/>
              </a:rPr>
              <a:t>input  [1:0] </a:t>
            </a:r>
            <a:r>
              <a:rPr lang="en-US" sz="1600" b="0" dirty="0" err="1">
                <a:solidFill>
                  <a:srgbClr val="FF0000"/>
                </a:solidFill>
                <a:latin typeface="Courier New" pitchFamily="49" charset="0"/>
              </a:rPr>
              <a:t>addr</a:t>
            </a:r>
            <a:r>
              <a:rPr lang="en-US" sz="1600" b="0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input  [15:0] di;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output [15:0] do;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</a:t>
            </a:r>
            <a:r>
              <a:rPr lang="en-US" sz="1600" b="0" dirty="0">
                <a:solidFill>
                  <a:srgbClr val="FF0000"/>
                </a:solidFill>
                <a:latin typeface="Courier New" pitchFamily="49" charset="0"/>
              </a:rPr>
              <a:t>reg    [15:0] RAM [3:0];  </a:t>
            </a:r>
            <a:r>
              <a:rPr lang="en-US" sz="1600" b="0" dirty="0">
                <a:latin typeface="Courier New" pitchFamily="49" charset="0"/>
              </a:rPr>
              <a:t>// 16-bit, 4 locations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reg    [15:0] do;</a:t>
            </a:r>
          </a:p>
          <a:p>
            <a:pPr algn="l"/>
            <a:endParaRPr lang="en-US" sz="1600" b="0" dirty="0">
              <a:latin typeface="Courier New" pitchFamily="49" charset="0"/>
            </a:endParaRPr>
          </a:p>
          <a:p>
            <a:pPr algn="l"/>
            <a:r>
              <a:rPr lang="en-US" sz="1600" b="0" dirty="0">
                <a:latin typeface="Courier New" pitchFamily="49" charset="0"/>
              </a:rPr>
              <a:t>    always @(</a:t>
            </a:r>
            <a:r>
              <a:rPr lang="en-US" sz="1600" b="0" dirty="0" err="1">
                <a:latin typeface="Courier New" pitchFamily="49" charset="0"/>
              </a:rPr>
              <a:t>posedge</a:t>
            </a:r>
            <a:r>
              <a:rPr lang="en-US" sz="1600" b="0" dirty="0">
                <a:latin typeface="Courier New" pitchFamily="49" charset="0"/>
              </a:rPr>
              <a:t> </a:t>
            </a:r>
            <a:r>
              <a:rPr lang="en-US" sz="1600" b="0" dirty="0" err="1">
                <a:latin typeface="Courier New" pitchFamily="49" charset="0"/>
              </a:rPr>
              <a:t>clk</a:t>
            </a:r>
            <a:r>
              <a:rPr lang="en-US" sz="1600" b="0" dirty="0">
                <a:latin typeface="Courier New" pitchFamily="49" charset="0"/>
              </a:rPr>
              <a:t>)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begin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if (</a:t>
            </a:r>
            <a:r>
              <a:rPr lang="en-US" sz="1600" b="0" dirty="0" err="1">
                <a:latin typeface="Courier New" pitchFamily="49" charset="0"/>
              </a:rPr>
              <a:t>en</a:t>
            </a:r>
            <a:r>
              <a:rPr lang="en-US" sz="1600" b="0" dirty="0">
                <a:latin typeface="Courier New" pitchFamily="49" charset="0"/>
              </a:rPr>
              <a:t>)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begin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    if (we)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      RAM[</a:t>
            </a:r>
            <a:r>
              <a:rPr lang="en-US" sz="1600" b="0" dirty="0" err="1">
                <a:latin typeface="Courier New" pitchFamily="49" charset="0"/>
              </a:rPr>
              <a:t>addr</a:t>
            </a:r>
            <a:r>
              <a:rPr lang="en-US" sz="1600" b="0" dirty="0">
                <a:latin typeface="Courier New" pitchFamily="49" charset="0"/>
              </a:rPr>
              <a:t>]&lt;=di;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    do &lt;= RAM[</a:t>
            </a:r>
            <a:r>
              <a:rPr lang="en-US" sz="1600" b="0" dirty="0" err="1">
                <a:latin typeface="Courier New" pitchFamily="49" charset="0"/>
              </a:rPr>
              <a:t>addr</a:t>
            </a:r>
            <a:r>
              <a:rPr lang="en-US" sz="1600" b="0" dirty="0">
                <a:latin typeface="Courier New" pitchFamily="49" charset="0"/>
              </a:rPr>
              <a:t>];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end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end</a:t>
            </a:r>
          </a:p>
          <a:p>
            <a:pPr algn="l"/>
            <a:endParaRPr lang="en-US" sz="1600" b="0" dirty="0">
              <a:latin typeface="Courier New" pitchFamily="49" charset="0"/>
            </a:endParaRPr>
          </a:p>
          <a:p>
            <a:pPr algn="l"/>
            <a:r>
              <a:rPr lang="en-US" sz="1600" b="0" dirty="0" err="1">
                <a:latin typeface="Courier New" pitchFamily="49" charset="0"/>
              </a:rPr>
              <a:t>endmodule</a:t>
            </a:r>
            <a:endParaRPr lang="en-US" sz="1600" b="0" dirty="0">
              <a:latin typeface="Courier New" pitchFamily="49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C054A2-9DC3-42E0-8D11-4BA648456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636059"/>
            <a:ext cx="3647619" cy="47809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1EFBE27-2288-4C94-8F2D-F2E41B3757FC}"/>
              </a:ext>
            </a:extLst>
          </p:cNvPr>
          <p:cNvSpPr txBox="1"/>
          <p:nvPr/>
        </p:nvSpPr>
        <p:spPr>
          <a:xfrm>
            <a:off x="5867400" y="6349161"/>
            <a:ext cx="2834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no block memory!</a:t>
            </a:r>
          </a:p>
        </p:txBody>
      </p:sp>
    </p:spTree>
    <p:extLst>
      <p:ext uri="{BB962C8B-B14F-4D97-AF65-F5344CB8AC3E}">
        <p14:creationId xmlns:p14="http://schemas.microsoft.com/office/powerpoint/2010/main" val="4260338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269619" cy="426142"/>
          </a:xfrm>
        </p:spPr>
        <p:txBody>
          <a:bodyPr/>
          <a:lstStyle/>
          <a:p>
            <a:r>
              <a:rPr lang="en-US"/>
              <a:t>What if we use asynchronous RAM read ?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685800" y="914400"/>
            <a:ext cx="6793526" cy="546816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600" b="0">
                <a:latin typeface="Courier New" pitchFamily="49" charset="0"/>
              </a:rPr>
              <a:t>// default: single-port synchronous RAM</a:t>
            </a:r>
          </a:p>
          <a:p>
            <a:pPr algn="l"/>
            <a:r>
              <a:rPr lang="en-US" sz="1600" b="0">
                <a:latin typeface="Courier New" pitchFamily="49" charset="0"/>
              </a:rPr>
              <a:t>module my_ram (clk, en, we, addr, di, do);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input  clk;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input  we;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input  en;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input  [5:0] addr;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input  [15:0] di;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output [15:0] do;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reg    [15:0] RAM [63:0];  // 16-bit, 64 locations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wire   [15:0] do;</a:t>
            </a:r>
          </a:p>
          <a:p>
            <a:pPr algn="l"/>
            <a:endParaRPr lang="en-US" sz="1600" b="0">
              <a:latin typeface="Courier New" pitchFamily="49" charset="0"/>
            </a:endParaRPr>
          </a:p>
          <a:p>
            <a:pPr algn="l"/>
            <a:r>
              <a:rPr lang="en-US" sz="1600" b="0">
                <a:latin typeface="Courier New" pitchFamily="49" charset="0"/>
              </a:rPr>
              <a:t>    always @(posedge clk)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begin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    if (en)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    begin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        if (we)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          </a:t>
            </a:r>
            <a:r>
              <a:rPr lang="en-US" sz="1600">
                <a:latin typeface="Courier New" pitchFamily="49" charset="0"/>
              </a:rPr>
              <a:t>RAM[addr] &lt;= di;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    end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end</a:t>
            </a:r>
          </a:p>
          <a:p>
            <a:pPr algn="l"/>
            <a:endParaRPr lang="en-US" sz="1600" b="0">
              <a:latin typeface="Courier New" pitchFamily="49" charset="0"/>
            </a:endParaRPr>
          </a:p>
          <a:p>
            <a:pPr algn="l"/>
            <a:r>
              <a:rPr lang="en-US" sz="1600">
                <a:solidFill>
                  <a:schemeClr val="accent1"/>
                </a:solidFill>
                <a:latin typeface="Courier New" pitchFamily="49" charset="0"/>
              </a:rPr>
              <a:t>    assign do = RAM[addr];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endmodule</a:t>
            </a:r>
          </a:p>
        </p:txBody>
      </p:sp>
    </p:spTree>
    <p:extLst>
      <p:ext uri="{BB962C8B-B14F-4D97-AF65-F5344CB8AC3E}">
        <p14:creationId xmlns:p14="http://schemas.microsoft.com/office/powerpoint/2010/main" val="1103850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269619" cy="426142"/>
          </a:xfrm>
        </p:spPr>
        <p:txBody>
          <a:bodyPr/>
          <a:lstStyle/>
          <a:p>
            <a:r>
              <a:rPr lang="en-US"/>
              <a:t>What if we use asynchronous RAM read ?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685800" y="914400"/>
            <a:ext cx="6793526" cy="546816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600" b="0">
                <a:latin typeface="Courier New" pitchFamily="49" charset="0"/>
              </a:rPr>
              <a:t>// default: single-port synchronous RAM</a:t>
            </a:r>
          </a:p>
          <a:p>
            <a:pPr algn="l"/>
            <a:r>
              <a:rPr lang="en-US" sz="1600" b="0">
                <a:latin typeface="Courier New" pitchFamily="49" charset="0"/>
              </a:rPr>
              <a:t>module my_ram (clk, en, we, addr, di, do);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input  clk;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input  we;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input  en;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input  [5:0] addr;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input  [15:0] di;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output [15:0] do;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reg    [15:0] RAM [63:0];  // 16-bit, 64 locations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wire   [15:0] do;</a:t>
            </a:r>
          </a:p>
          <a:p>
            <a:pPr algn="l"/>
            <a:endParaRPr lang="en-US" sz="1600" b="0">
              <a:latin typeface="Courier New" pitchFamily="49" charset="0"/>
            </a:endParaRPr>
          </a:p>
          <a:p>
            <a:pPr algn="l"/>
            <a:r>
              <a:rPr lang="en-US" sz="1600" b="0">
                <a:latin typeface="Courier New" pitchFamily="49" charset="0"/>
              </a:rPr>
              <a:t>    always @(posedge clk)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begin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    if (en)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    begin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        if (we)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          </a:t>
            </a:r>
            <a:r>
              <a:rPr lang="en-US" sz="1600">
                <a:latin typeface="Courier New" pitchFamily="49" charset="0"/>
              </a:rPr>
              <a:t>RAM[addr] &lt;= di;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    end</a:t>
            </a:r>
          </a:p>
          <a:p>
            <a:pPr algn="l"/>
            <a:r>
              <a:rPr lang="en-US" sz="1600" b="0">
                <a:latin typeface="Courier New" pitchFamily="49" charset="0"/>
              </a:rPr>
              <a:t>    end</a:t>
            </a:r>
          </a:p>
          <a:p>
            <a:pPr algn="l"/>
            <a:endParaRPr lang="en-US" sz="1600" b="0">
              <a:latin typeface="Courier New" pitchFamily="49" charset="0"/>
            </a:endParaRPr>
          </a:p>
          <a:p>
            <a:pPr algn="l"/>
            <a:r>
              <a:rPr lang="en-US" sz="1600">
                <a:solidFill>
                  <a:schemeClr val="accent1"/>
                </a:solidFill>
                <a:latin typeface="Courier New" pitchFamily="49" charset="0"/>
              </a:rPr>
              <a:t>    assign do = RAM[addr];</a:t>
            </a:r>
          </a:p>
          <a:p>
            <a:pPr algn="l"/>
            <a:r>
              <a:rPr lang="en-US" sz="1600" b="0">
                <a:latin typeface="Courier New" pitchFamily="49" charset="0"/>
              </a:rPr>
              <a:t>endmodule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E8B25B-FB08-4B6F-9190-32BAC503D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1124" y="2057400"/>
            <a:ext cx="3590476" cy="426666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3150F3-FFFD-4B6A-A596-80D99D074EE5}"/>
              </a:ext>
            </a:extLst>
          </p:cNvPr>
          <p:cNvSpPr txBox="1"/>
          <p:nvPr/>
        </p:nvSpPr>
        <p:spPr>
          <a:xfrm>
            <a:off x="5867400" y="6349161"/>
            <a:ext cx="2834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no block memory!</a:t>
            </a:r>
          </a:p>
        </p:txBody>
      </p:sp>
    </p:spTree>
    <p:extLst>
      <p:ext uri="{BB962C8B-B14F-4D97-AF65-F5344CB8AC3E}">
        <p14:creationId xmlns:p14="http://schemas.microsoft.com/office/powerpoint/2010/main" val="1053124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2644955" cy="426142"/>
          </a:xfrm>
        </p:spPr>
        <p:txBody>
          <a:bodyPr/>
          <a:lstStyle/>
          <a:p>
            <a:r>
              <a:rPr lang="en-US"/>
              <a:t>Dual-port RAM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685800" y="914400"/>
            <a:ext cx="6793526" cy="4237057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600" b="0" dirty="0">
                <a:latin typeface="Courier New" pitchFamily="49" charset="0"/>
              </a:rPr>
              <a:t>module </a:t>
            </a:r>
            <a:r>
              <a:rPr lang="en-US" sz="1600" b="0" dirty="0" err="1">
                <a:latin typeface="Courier New" pitchFamily="49" charset="0"/>
              </a:rPr>
              <a:t>my_ram</a:t>
            </a:r>
            <a:r>
              <a:rPr lang="en-US" sz="1600" b="0" dirty="0">
                <a:latin typeface="Courier New" pitchFamily="49" charset="0"/>
              </a:rPr>
              <a:t> (</a:t>
            </a:r>
            <a:r>
              <a:rPr lang="en-US" sz="1600" b="0" dirty="0" err="1">
                <a:latin typeface="Courier New" pitchFamily="49" charset="0"/>
              </a:rPr>
              <a:t>clk</a:t>
            </a:r>
            <a:r>
              <a:rPr lang="en-US" sz="1600" b="0" dirty="0">
                <a:latin typeface="Courier New" pitchFamily="49" charset="0"/>
              </a:rPr>
              <a:t>, we, </a:t>
            </a:r>
            <a:r>
              <a:rPr lang="en-US" sz="1600" dirty="0" err="1">
                <a:solidFill>
                  <a:schemeClr val="accent6"/>
                </a:solidFill>
                <a:latin typeface="Courier New" pitchFamily="49" charset="0"/>
              </a:rPr>
              <a:t>r_addr</a:t>
            </a:r>
            <a:r>
              <a:rPr lang="en-US" sz="1600" b="0" dirty="0">
                <a:latin typeface="Courier New" pitchFamily="49" charset="0"/>
              </a:rPr>
              <a:t>, </a:t>
            </a:r>
            <a:r>
              <a:rPr lang="en-US" sz="1600" dirty="0" err="1">
                <a:solidFill>
                  <a:schemeClr val="accent6"/>
                </a:solidFill>
                <a:latin typeface="Courier New" pitchFamily="49" charset="0"/>
              </a:rPr>
              <a:t>w_addr</a:t>
            </a:r>
            <a:r>
              <a:rPr lang="en-US" sz="1600" b="0" dirty="0">
                <a:latin typeface="Courier New" pitchFamily="49" charset="0"/>
              </a:rPr>
              <a:t>, di, do);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input  </a:t>
            </a:r>
            <a:r>
              <a:rPr lang="en-US" sz="1600" b="0" dirty="0" err="1">
                <a:latin typeface="Courier New" pitchFamily="49" charset="0"/>
              </a:rPr>
              <a:t>clk</a:t>
            </a:r>
            <a:r>
              <a:rPr lang="en-US" sz="1600" b="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input  we;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input  [5:0] </a:t>
            </a:r>
            <a:r>
              <a:rPr lang="en-US" sz="1600" dirty="0" err="1">
                <a:solidFill>
                  <a:schemeClr val="accent6"/>
                </a:solidFill>
                <a:latin typeface="Courier New" pitchFamily="49" charset="0"/>
              </a:rPr>
              <a:t>w_addr</a:t>
            </a:r>
            <a:r>
              <a:rPr lang="en-US" sz="1600" b="0" dirty="0">
                <a:latin typeface="Courier New" pitchFamily="49" charset="0"/>
              </a:rPr>
              <a:t>, </a:t>
            </a:r>
            <a:r>
              <a:rPr lang="en-US" sz="1600" dirty="0" err="1">
                <a:solidFill>
                  <a:schemeClr val="accent6"/>
                </a:solidFill>
                <a:latin typeface="Courier New" pitchFamily="49" charset="0"/>
              </a:rPr>
              <a:t>r_addr</a:t>
            </a:r>
            <a:r>
              <a:rPr lang="en-US" sz="1600" b="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input  [15:0] di;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output [15:0] do;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reg    [15:0] RAM [63:0];  // 16-bit, 64 locations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reg    [15:0] do;</a:t>
            </a:r>
          </a:p>
          <a:p>
            <a:pPr algn="l"/>
            <a:endParaRPr lang="en-US" sz="1600" b="0" dirty="0">
              <a:latin typeface="Courier New" pitchFamily="49" charset="0"/>
            </a:endParaRPr>
          </a:p>
          <a:p>
            <a:pPr algn="l"/>
            <a:r>
              <a:rPr lang="en-US" sz="1600" b="0" dirty="0">
                <a:latin typeface="Courier New" pitchFamily="49" charset="0"/>
              </a:rPr>
              <a:t>    always @(</a:t>
            </a:r>
            <a:r>
              <a:rPr lang="en-US" sz="1600" b="0" dirty="0" err="1">
                <a:latin typeface="Courier New" pitchFamily="49" charset="0"/>
              </a:rPr>
              <a:t>posedge</a:t>
            </a:r>
            <a:r>
              <a:rPr lang="en-US" sz="1600" b="0" dirty="0">
                <a:latin typeface="Courier New" pitchFamily="49" charset="0"/>
              </a:rPr>
              <a:t> </a:t>
            </a:r>
            <a:r>
              <a:rPr lang="en-US" sz="1600" b="0" dirty="0" err="1">
                <a:latin typeface="Courier New" pitchFamily="49" charset="0"/>
              </a:rPr>
              <a:t>clk</a:t>
            </a:r>
            <a:r>
              <a:rPr lang="en-US" sz="1600" b="0" dirty="0">
                <a:latin typeface="Courier New" pitchFamily="49" charset="0"/>
              </a:rPr>
              <a:t>)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begin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if (we)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RAM[</a:t>
            </a:r>
            <a:r>
              <a:rPr lang="en-US" sz="1600" dirty="0" err="1">
                <a:solidFill>
                  <a:schemeClr val="accent6"/>
                </a:solidFill>
                <a:latin typeface="Courier New" pitchFamily="49" charset="0"/>
              </a:rPr>
              <a:t>w_addr</a:t>
            </a:r>
            <a:r>
              <a:rPr lang="en-US" sz="1600" b="0" dirty="0">
                <a:latin typeface="Courier New" pitchFamily="49" charset="0"/>
              </a:rPr>
              <a:t>] &lt;= di;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    do &lt;= RAM[</a:t>
            </a:r>
            <a:r>
              <a:rPr lang="en-US" sz="1600" dirty="0" err="1">
                <a:solidFill>
                  <a:schemeClr val="accent6"/>
                </a:solidFill>
                <a:latin typeface="Courier New" pitchFamily="49" charset="0"/>
              </a:rPr>
              <a:t>r_addr</a:t>
            </a:r>
            <a:r>
              <a:rPr lang="en-US" sz="1600" b="0" dirty="0">
                <a:latin typeface="Courier New" pitchFamily="49" charset="0"/>
              </a:rPr>
              <a:t>];</a:t>
            </a:r>
          </a:p>
          <a:p>
            <a:pPr algn="l"/>
            <a:r>
              <a:rPr lang="en-US" sz="1600" b="0" dirty="0">
                <a:latin typeface="Courier New" pitchFamily="49" charset="0"/>
              </a:rPr>
              <a:t>    end</a:t>
            </a:r>
          </a:p>
          <a:p>
            <a:pPr algn="l"/>
            <a:endParaRPr lang="en-US" sz="1600" b="0" dirty="0">
              <a:latin typeface="Courier New" pitchFamily="49" charset="0"/>
            </a:endParaRPr>
          </a:p>
          <a:p>
            <a:pPr algn="l"/>
            <a:r>
              <a:rPr lang="en-US" sz="1600" b="0" dirty="0" err="1">
                <a:latin typeface="Courier New" pitchFamily="49" charset="0"/>
              </a:rPr>
              <a:t>endmodule</a:t>
            </a:r>
            <a:endParaRPr lang="en-US" sz="1600" b="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118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Initialized RAM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4461734"/>
          </a:xfrm>
        </p:spPr>
        <p:txBody>
          <a:bodyPr/>
          <a:lstStyle/>
          <a:p>
            <a:r>
              <a:rPr lang="en-US" dirty="0"/>
              <a:t>An initialized RAM can be used as a lookup table or as a ROM</a:t>
            </a:r>
          </a:p>
          <a:p>
            <a:r>
              <a:rPr lang="en-US" dirty="0"/>
              <a:t>In FPGA, bitstream specifies the initial contents of the M10K</a:t>
            </a:r>
          </a:p>
          <a:p>
            <a:r>
              <a:rPr lang="en-US" dirty="0"/>
              <a:t>In Verilog, we may specify the initial contents of the RAM in </a:t>
            </a:r>
            <a:r>
              <a:rPr lang="en-US" dirty="0" err="1"/>
              <a:t>diffferent</a:t>
            </a:r>
            <a:r>
              <a:rPr lang="en-US" dirty="0"/>
              <a:t> ways</a:t>
            </a:r>
          </a:p>
          <a:p>
            <a:pPr lvl="1"/>
            <a:r>
              <a:rPr lang="en-US" dirty="0"/>
              <a:t>using </a:t>
            </a:r>
            <a:r>
              <a:rPr lang="en-US" i="1" dirty="0"/>
              <a:t>initial</a:t>
            </a:r>
            <a:r>
              <a:rPr lang="en-US" dirty="0"/>
              <a:t> block (inference) or </a:t>
            </a:r>
            <a:r>
              <a:rPr lang="en-US" i="1" dirty="0"/>
              <a:t>synthesis constraints</a:t>
            </a:r>
            <a:r>
              <a:rPr lang="en-US" dirty="0"/>
              <a:t> (instantiation)</a:t>
            </a:r>
          </a:p>
          <a:p>
            <a:pPr lvl="1"/>
            <a:r>
              <a:rPr lang="en-US" dirty="0"/>
              <a:t>using $</a:t>
            </a:r>
            <a:r>
              <a:rPr lang="en-US" dirty="0" err="1"/>
              <a:t>readmemb</a:t>
            </a:r>
            <a:r>
              <a:rPr lang="en-US" dirty="0"/>
              <a:t> or $</a:t>
            </a:r>
            <a:r>
              <a:rPr lang="en-US" dirty="0" err="1"/>
              <a:t>readmemh</a:t>
            </a:r>
            <a:r>
              <a:rPr lang="en-US" dirty="0"/>
              <a:t> system calls</a:t>
            </a:r>
          </a:p>
          <a:p>
            <a:r>
              <a:rPr lang="en-US" dirty="0"/>
              <a:t>The tools will then ensure that the RAM will be initialized to the specified state after configuration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533840" cy="426142"/>
          </a:xfrm>
        </p:spPr>
        <p:txBody>
          <a:bodyPr/>
          <a:lstStyle/>
          <a:p>
            <a:r>
              <a:rPr lang="en-US" dirty="0"/>
              <a:t>Finding how to write HDL for memory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8C2FEE-77CF-4017-B018-444B3B8139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1" y="2209800"/>
            <a:ext cx="681303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9236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1726435" cy="426142"/>
          </a:xfrm>
        </p:spPr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2495042"/>
          </a:xfrm>
        </p:spPr>
        <p:txBody>
          <a:bodyPr/>
          <a:lstStyle/>
          <a:p>
            <a:r>
              <a:rPr lang="en-US" dirty="0"/>
              <a:t>Design flow for </a:t>
            </a:r>
            <a:r>
              <a:rPr lang="en-US" dirty="0" err="1"/>
              <a:t>Datapath</a:t>
            </a:r>
            <a:r>
              <a:rPr lang="en-US" dirty="0"/>
              <a:t> and Memory Elements</a:t>
            </a:r>
          </a:p>
          <a:p>
            <a:pPr lvl="1"/>
            <a:r>
              <a:rPr lang="en-US" dirty="0"/>
              <a:t>Inference and instantiation</a:t>
            </a:r>
          </a:p>
          <a:p>
            <a:pPr lvl="1"/>
            <a:r>
              <a:rPr lang="en-US" dirty="0"/>
              <a:t>Integrated synthesis and simulation</a:t>
            </a:r>
          </a:p>
          <a:p>
            <a:r>
              <a:rPr lang="en-US" dirty="0"/>
              <a:t>Memory Elements</a:t>
            </a:r>
          </a:p>
          <a:p>
            <a:pPr lvl="1"/>
            <a:r>
              <a:rPr lang="en-US" dirty="0"/>
              <a:t>Register Files</a:t>
            </a:r>
          </a:p>
          <a:p>
            <a:pPr lvl="1"/>
            <a:r>
              <a:rPr lang="en-US" dirty="0"/>
              <a:t>SRAM in Cyclone V E FPGA</a:t>
            </a:r>
          </a:p>
        </p:txBody>
      </p:sp>
    </p:spTree>
    <p:extLst>
      <p:ext uri="{BB962C8B-B14F-4D97-AF65-F5344CB8AC3E}">
        <p14:creationId xmlns:p14="http://schemas.microsoft.com/office/powerpoint/2010/main" val="91894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ounded Rectangle 63"/>
          <p:cNvSpPr/>
          <p:nvPr/>
        </p:nvSpPr>
        <p:spPr bwMode="auto">
          <a:xfrm>
            <a:off x="2286000" y="5181600"/>
            <a:ext cx="1295400" cy="533400"/>
          </a:xfrm>
          <a:prstGeom prst="round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838684" cy="426142"/>
          </a:xfrm>
        </p:spPr>
        <p:txBody>
          <a:bodyPr/>
          <a:lstStyle/>
          <a:p>
            <a:r>
              <a:rPr lang="en-US"/>
              <a:t>Design flow for datapath &amp; memory elements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29308" y="1371600"/>
            <a:ext cx="1462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RTL Verilog</a:t>
            </a:r>
          </a:p>
        </p:txBody>
      </p:sp>
      <p:sp>
        <p:nvSpPr>
          <p:cNvPr id="5" name="Can 4"/>
          <p:cNvSpPr/>
          <p:nvPr/>
        </p:nvSpPr>
        <p:spPr bwMode="auto">
          <a:xfrm>
            <a:off x="5029200" y="3629025"/>
            <a:ext cx="914400" cy="762000"/>
          </a:xfrm>
          <a:prstGeom prst="can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3276600"/>
            <a:ext cx="1159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Libraries</a:t>
            </a:r>
          </a:p>
        </p:txBody>
      </p:sp>
      <p:sp>
        <p:nvSpPr>
          <p:cNvPr id="7" name="Parallelogram 6"/>
          <p:cNvSpPr/>
          <p:nvPr/>
        </p:nvSpPr>
        <p:spPr bwMode="auto">
          <a:xfrm>
            <a:off x="4038600" y="5105400"/>
            <a:ext cx="2895600" cy="914400"/>
          </a:xfrm>
          <a:prstGeom prst="parallelogram">
            <a:avLst>
              <a:gd name="adj" fmla="val 71602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0" y="5181600"/>
            <a:ext cx="825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FPGA</a:t>
            </a:r>
          </a:p>
          <a:p>
            <a:r>
              <a:rPr lang="en-US" dirty="0"/>
              <a:t>fabric</a:t>
            </a:r>
          </a:p>
        </p:txBody>
      </p:sp>
      <p:sp>
        <p:nvSpPr>
          <p:cNvPr id="9" name="Parallelogram 8"/>
          <p:cNvSpPr/>
          <p:nvPr/>
        </p:nvSpPr>
        <p:spPr bwMode="auto">
          <a:xfrm>
            <a:off x="4648200" y="5257800"/>
            <a:ext cx="533400" cy="168442"/>
          </a:xfrm>
          <a:prstGeom prst="parallelogram">
            <a:avLst>
              <a:gd name="adj" fmla="val 71602"/>
            </a:avLst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Parallelogram 9"/>
          <p:cNvSpPr/>
          <p:nvPr/>
        </p:nvSpPr>
        <p:spPr bwMode="auto">
          <a:xfrm>
            <a:off x="5181600" y="5562600"/>
            <a:ext cx="533400" cy="168442"/>
          </a:xfrm>
          <a:prstGeom prst="parallelogram">
            <a:avLst>
              <a:gd name="adj" fmla="val 71602"/>
            </a:avLst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Parallelogram 10"/>
          <p:cNvSpPr/>
          <p:nvPr/>
        </p:nvSpPr>
        <p:spPr bwMode="auto">
          <a:xfrm>
            <a:off x="5943600" y="5334000"/>
            <a:ext cx="533400" cy="168442"/>
          </a:xfrm>
          <a:prstGeom prst="parallelogram">
            <a:avLst>
              <a:gd name="adj" fmla="val 71602"/>
            </a:avLst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5377190"/>
            <a:ext cx="5389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LUT2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29200" y="5715000"/>
            <a:ext cx="6094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BRAM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67400" y="5453390"/>
            <a:ext cx="5774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MULT</a:t>
            </a:r>
          </a:p>
        </p:txBody>
      </p:sp>
      <p:cxnSp>
        <p:nvCxnSpPr>
          <p:cNvPr id="16" name="Straight Arrow Connector 15"/>
          <p:cNvCxnSpPr>
            <a:stCxn id="5" idx="3"/>
            <a:endCxn id="11" idx="0"/>
          </p:cNvCxnSpPr>
          <p:nvPr/>
        </p:nvCxnSpPr>
        <p:spPr bwMode="auto">
          <a:xfrm rot="16200000" flipH="1">
            <a:off x="5376863" y="4500562"/>
            <a:ext cx="942975" cy="723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>
            <a:stCxn id="5" idx="3"/>
            <a:endCxn id="10" idx="1"/>
          </p:cNvCxnSpPr>
          <p:nvPr/>
        </p:nvCxnSpPr>
        <p:spPr bwMode="auto">
          <a:xfrm rot="16200000" flipH="1">
            <a:off x="4911715" y="4965710"/>
            <a:ext cx="1171575" cy="222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>
            <a:stCxn id="5" idx="3"/>
            <a:endCxn id="9" idx="1"/>
          </p:cNvCxnSpPr>
          <p:nvPr/>
        </p:nvCxnSpPr>
        <p:spPr bwMode="auto">
          <a:xfrm rot="5400000">
            <a:off x="4797415" y="4568814"/>
            <a:ext cx="866775" cy="5111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52400" y="3810000"/>
            <a:ext cx="2117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LUT2 L(O, I1, I2);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1110108" y="2438400"/>
            <a:ext cx="1295400" cy="533400"/>
          </a:xfrm>
          <a:prstGeom prst="round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64475" y="2543434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Inference</a:t>
            </a:r>
          </a:p>
        </p:txBody>
      </p:sp>
      <p:sp>
        <p:nvSpPr>
          <p:cNvPr id="34" name="Rounded Rectangle 33"/>
          <p:cNvSpPr/>
          <p:nvPr/>
        </p:nvSpPr>
        <p:spPr bwMode="auto">
          <a:xfrm>
            <a:off x="3777108" y="2438400"/>
            <a:ext cx="1295400" cy="533400"/>
          </a:xfrm>
          <a:prstGeom prst="round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94863" y="2558988"/>
            <a:ext cx="12458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Instantiation</a:t>
            </a:r>
          </a:p>
        </p:txBody>
      </p:sp>
      <p:cxnSp>
        <p:nvCxnSpPr>
          <p:cNvPr id="36" name="Straight Arrow Connector 35"/>
          <p:cNvCxnSpPr>
            <a:stCxn id="4" idx="2"/>
            <a:endCxn id="32" idx="0"/>
          </p:cNvCxnSpPr>
          <p:nvPr/>
        </p:nvCxnSpPr>
        <p:spPr bwMode="auto">
          <a:xfrm rot="5400000">
            <a:off x="2060566" y="1438175"/>
            <a:ext cx="697468" cy="13029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4" idx="2"/>
            <a:endCxn id="34" idx="0"/>
          </p:cNvCxnSpPr>
          <p:nvPr/>
        </p:nvCxnSpPr>
        <p:spPr bwMode="auto">
          <a:xfrm rot="16200000" flipH="1">
            <a:off x="3394065" y="1407657"/>
            <a:ext cx="697468" cy="13640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>
            <a:stCxn id="34" idx="2"/>
            <a:endCxn id="48" idx="0"/>
          </p:cNvCxnSpPr>
          <p:nvPr/>
        </p:nvCxnSpPr>
        <p:spPr bwMode="auto">
          <a:xfrm rot="5400000">
            <a:off x="3298254" y="2607246"/>
            <a:ext cx="762000" cy="14911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32" idx="2"/>
            <a:endCxn id="48" idx="0"/>
          </p:cNvCxnSpPr>
          <p:nvPr/>
        </p:nvCxnSpPr>
        <p:spPr bwMode="auto">
          <a:xfrm rot="16200000" flipH="1">
            <a:off x="1964754" y="2764854"/>
            <a:ext cx="762000" cy="11758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221266" y="1371600"/>
            <a:ext cx="20244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0" dirty="0"/>
              <a:t>Automatic Selection of</a:t>
            </a:r>
          </a:p>
          <a:p>
            <a:pPr algn="r"/>
            <a:r>
              <a:rPr lang="en-US" sz="1200" b="0" dirty="0"/>
              <a:t>Library  Components</a:t>
            </a:r>
          </a:p>
          <a:p>
            <a:pPr algn="r"/>
            <a:r>
              <a:rPr lang="en-US" sz="1200" b="0" dirty="0"/>
              <a:t>(by matching </a:t>
            </a:r>
            <a:br>
              <a:rPr lang="en-US" sz="1200" b="0" dirty="0"/>
            </a:br>
            <a:r>
              <a:rPr lang="en-US" sz="1200" b="0" dirty="0"/>
              <a:t>a </a:t>
            </a:r>
            <a:r>
              <a:rPr lang="en-US" sz="1200" b="0" dirty="0" err="1"/>
              <a:t>Verilog</a:t>
            </a:r>
            <a:r>
              <a:rPr lang="en-US" sz="1200" b="0" dirty="0"/>
              <a:t> language pattern)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929508" y="1524000"/>
            <a:ext cx="2547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b="0" dirty="0"/>
              <a:t>Manual Selection of</a:t>
            </a:r>
          </a:p>
          <a:p>
            <a:pPr algn="l"/>
            <a:r>
              <a:rPr lang="en-US" sz="1200" b="0" dirty="0"/>
              <a:t>Library Components</a:t>
            </a:r>
          </a:p>
          <a:p>
            <a:pPr algn="l"/>
            <a:r>
              <a:rPr lang="en-US" sz="1200" b="0" dirty="0"/>
              <a:t>(by matching a module type name)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400800" y="2819400"/>
            <a:ext cx="1047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Macro's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400800" y="3581400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Primitives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629400" y="3886200"/>
            <a:ext cx="2050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b="0"/>
              <a:t>Elements directly available</a:t>
            </a:r>
          </a:p>
          <a:p>
            <a:pPr algn="l"/>
            <a:r>
              <a:rPr lang="en-US" sz="1200" b="0"/>
              <a:t>in the FPGA fabric</a:t>
            </a:r>
          </a:p>
        </p:txBody>
      </p:sp>
      <p:cxnSp>
        <p:nvCxnSpPr>
          <p:cNvPr id="72" name="Straight Connector 71"/>
          <p:cNvCxnSpPr>
            <a:stCxn id="6" idx="3"/>
            <a:endCxn id="68" idx="1"/>
          </p:cNvCxnSpPr>
          <p:nvPr/>
        </p:nvCxnSpPr>
        <p:spPr bwMode="auto">
          <a:xfrm flipV="1">
            <a:off x="6112293" y="3004066"/>
            <a:ext cx="288507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73" name="Straight Connector 72"/>
          <p:cNvCxnSpPr>
            <a:stCxn id="6" idx="3"/>
            <a:endCxn id="69" idx="1"/>
          </p:cNvCxnSpPr>
          <p:nvPr/>
        </p:nvCxnSpPr>
        <p:spPr bwMode="auto">
          <a:xfrm>
            <a:off x="6112293" y="3461266"/>
            <a:ext cx="288507" cy="304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6629400" y="3124200"/>
            <a:ext cx="2308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b="0"/>
              <a:t>Elements which can be</a:t>
            </a:r>
            <a:br>
              <a:rPr lang="en-US" sz="1200" b="0"/>
            </a:br>
            <a:r>
              <a:rPr lang="en-US" sz="1200" b="0"/>
              <a:t>expanded in terms of primitives</a:t>
            </a:r>
          </a:p>
        </p:txBody>
      </p:sp>
      <p:sp>
        <p:nvSpPr>
          <p:cNvPr id="48" name="Rounded Rectangle 47"/>
          <p:cNvSpPr/>
          <p:nvPr/>
        </p:nvSpPr>
        <p:spPr bwMode="auto">
          <a:xfrm>
            <a:off x="2286000" y="3733800"/>
            <a:ext cx="1295400" cy="533400"/>
          </a:xfrm>
          <a:prstGeom prst="round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578202" y="3854388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Netlist</a:t>
            </a:r>
            <a:endParaRPr lang="en-US" sz="1400" dirty="0"/>
          </a:p>
        </p:txBody>
      </p:sp>
      <p:cxnSp>
        <p:nvCxnSpPr>
          <p:cNvPr id="55" name="Straight Arrow Connector 54"/>
          <p:cNvCxnSpPr>
            <a:stCxn id="5" idx="2"/>
            <a:endCxn id="48" idx="3"/>
          </p:cNvCxnSpPr>
          <p:nvPr/>
        </p:nvCxnSpPr>
        <p:spPr bwMode="auto">
          <a:xfrm rot="10800000">
            <a:off x="3581400" y="4000501"/>
            <a:ext cx="1447800" cy="95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2438400" y="5257800"/>
            <a:ext cx="1011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Bitstream</a:t>
            </a:r>
            <a:endParaRPr lang="en-US" sz="1400" dirty="0"/>
          </a:p>
        </p:txBody>
      </p:sp>
      <p:cxnSp>
        <p:nvCxnSpPr>
          <p:cNvPr id="65" name="Straight Arrow Connector 64"/>
          <p:cNvCxnSpPr>
            <a:stCxn id="48" idx="2"/>
            <a:endCxn id="64" idx="0"/>
          </p:cNvCxnSpPr>
          <p:nvPr/>
        </p:nvCxnSpPr>
        <p:spPr bwMode="auto">
          <a:xfrm rot="5400000">
            <a:off x="2476500" y="4724400"/>
            <a:ext cx="914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5379678" cy="426142"/>
          </a:xfrm>
        </p:spPr>
        <p:txBody>
          <a:bodyPr/>
          <a:lstStyle/>
          <a:p>
            <a:r>
              <a:rPr lang="en-US" dirty="0"/>
              <a:t>Example 1 (primitive): Flip-flop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/>
              <a:t>This piece of code </a:t>
            </a:r>
            <a:r>
              <a:rPr lang="en-US" i="1"/>
              <a:t>infers</a:t>
            </a:r>
            <a:r>
              <a:rPr lang="en-US"/>
              <a:t> a flip-flop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1752600"/>
            <a:ext cx="514756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>
                <a:latin typeface="Courier New" pitchFamily="49" charset="0"/>
                <a:cs typeface="Courier New" pitchFamily="49" charset="0"/>
              </a:rPr>
              <a:t>module fsmdesign(input wire i, clk, </a:t>
            </a:r>
          </a:p>
          <a:p>
            <a:pPr algn="l"/>
            <a:r>
              <a:rPr lang="en-US" b="0">
                <a:latin typeface="Courier New" pitchFamily="49" charset="0"/>
                <a:cs typeface="Courier New" pitchFamily="49" charset="0"/>
              </a:rPr>
              <a:t>                 output reg q);</a:t>
            </a:r>
          </a:p>
          <a:p>
            <a:pPr algn="l"/>
            <a:r>
              <a:rPr lang="en-US" b="0">
                <a:latin typeface="Courier New" pitchFamily="49" charset="0"/>
                <a:cs typeface="Courier New" pitchFamily="49" charset="0"/>
              </a:rPr>
              <a:t>  always @(posedge clk)</a:t>
            </a:r>
          </a:p>
          <a:p>
            <a:pPr algn="l"/>
            <a:r>
              <a:rPr lang="en-US" b="0">
                <a:latin typeface="Courier New" pitchFamily="49" charset="0"/>
                <a:cs typeface="Courier New" pitchFamily="49" charset="0"/>
              </a:rPr>
              <a:t>    q &lt;= i;</a:t>
            </a:r>
          </a:p>
          <a:p>
            <a:pPr algn="l"/>
            <a:r>
              <a:rPr lang="en-US" b="0">
                <a:latin typeface="Courier New" pitchFamily="49" charset="0"/>
                <a:cs typeface="Courier New" pitchFamily="49" charset="0"/>
              </a:rPr>
              <a:t>endmodule</a:t>
            </a:r>
          </a:p>
        </p:txBody>
      </p: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91000"/>
            <a:ext cx="463867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5379678" cy="426142"/>
          </a:xfrm>
        </p:spPr>
        <p:txBody>
          <a:bodyPr/>
          <a:lstStyle/>
          <a:p>
            <a:r>
              <a:rPr lang="en-US" dirty="0"/>
              <a:t>Example 1 (primitive): Flip-flop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/>
              <a:t>This piece of code </a:t>
            </a:r>
            <a:r>
              <a:rPr lang="en-US" i="1"/>
              <a:t>instantiates </a:t>
            </a:r>
            <a:r>
              <a:rPr lang="en-US"/>
              <a:t>a flip-flop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9800" y="3235404"/>
            <a:ext cx="2198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This is a primitive </a:t>
            </a:r>
          </a:p>
          <a:p>
            <a:r>
              <a:rPr lang="en-US">
                <a:solidFill>
                  <a:schemeClr val="accent2"/>
                </a:solidFill>
              </a:rPr>
              <a:t>library element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1481078"/>
            <a:ext cx="528542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latin typeface="Courier New" pitchFamily="49" charset="0"/>
                <a:cs typeface="Courier New" pitchFamily="49" charset="0"/>
              </a:rPr>
              <a:t>module 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fsmdesign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(input wire 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 algn="l"/>
            <a:r>
              <a:rPr lang="en-US" b="0" dirty="0">
                <a:latin typeface="Courier New" pitchFamily="49" charset="0"/>
                <a:cs typeface="Courier New" pitchFamily="49" charset="0"/>
              </a:rPr>
              <a:t>                 output reg q);</a:t>
            </a:r>
          </a:p>
          <a:p>
            <a:pPr algn="l"/>
            <a:r>
              <a:rPr lang="en-US" b="0" dirty="0">
                <a:latin typeface="Courier New" pitchFamily="49" charset="0"/>
                <a:cs typeface="Courier New" pitchFamily="49" charset="0"/>
              </a:rPr>
              <a:t>					 </a:t>
            </a:r>
          </a:p>
          <a:p>
            <a:pPr algn="l"/>
            <a:r>
              <a:rPr lang="en-US" b="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dff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mydff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, 1'b1, 1'b1, q);</a:t>
            </a:r>
          </a:p>
          <a:p>
            <a:pPr algn="l"/>
            <a:endParaRPr lang="en-US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b="0" dirty="0" err="1">
                <a:latin typeface="Courier New" pitchFamily="49" charset="0"/>
                <a:cs typeface="Courier New" pitchFamily="49" charset="0"/>
              </a:rPr>
              <a:t>endmodule</a:t>
            </a:r>
            <a:endParaRPr lang="en-US" b="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91000"/>
            <a:ext cx="463867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15391" cy="426142"/>
          </a:xfrm>
        </p:spPr>
        <p:txBody>
          <a:bodyPr/>
          <a:lstStyle/>
          <a:p>
            <a:r>
              <a:rPr lang="en-US"/>
              <a:t>How do we know what primitives are available?</a:t>
            </a:r>
          </a:p>
        </p:txBody>
      </p:sp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536" y="2133600"/>
            <a:ext cx="7996801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2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832449"/>
            <a:ext cx="6238875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2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13" y="1165824"/>
            <a:ext cx="16478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7616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15391" cy="426142"/>
          </a:xfrm>
        </p:spPr>
        <p:txBody>
          <a:bodyPr/>
          <a:lstStyle/>
          <a:p>
            <a:r>
              <a:rPr lang="en-US"/>
              <a:t>How do we know what primitives are available?</a:t>
            </a:r>
          </a:p>
        </p:txBody>
      </p:sp>
      <p:pic>
        <p:nvPicPr>
          <p:cNvPr id="942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832449"/>
            <a:ext cx="6238875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2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13" y="1165824"/>
            <a:ext cx="16478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EA597E4-C00D-4189-AAD0-2A9225F54B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2899" y="1994499"/>
            <a:ext cx="6412951" cy="455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177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465966" cy="426142"/>
          </a:xfrm>
        </p:spPr>
        <p:txBody>
          <a:bodyPr/>
          <a:lstStyle/>
          <a:p>
            <a:r>
              <a:rPr lang="en-US"/>
              <a:t>Inference vs Instantiation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077200" cy="4169347"/>
          </a:xfrm>
        </p:spPr>
        <p:txBody>
          <a:bodyPr/>
          <a:lstStyle/>
          <a:p>
            <a:r>
              <a:rPr lang="en-US" dirty="0"/>
              <a:t>Standard design practice (for any type of digital design: FPGA, ASIC) will </a:t>
            </a:r>
            <a:r>
              <a:rPr lang="en-US" i="1" dirty="0"/>
              <a:t>mix</a:t>
            </a:r>
            <a:r>
              <a:rPr lang="en-US" dirty="0"/>
              <a:t> inference and instantiation</a:t>
            </a:r>
          </a:p>
          <a:p>
            <a:r>
              <a:rPr lang="en-US" dirty="0"/>
              <a:t>Inference:</a:t>
            </a:r>
          </a:p>
          <a:p>
            <a:pPr lvl="1"/>
            <a:r>
              <a:rPr lang="en-US" dirty="0"/>
              <a:t>Portable code which compiles on multiple targets</a:t>
            </a:r>
          </a:p>
          <a:p>
            <a:pPr lvl="1"/>
            <a:r>
              <a:rPr lang="en-US" dirty="0"/>
              <a:t>Portable code which simulates with generic simulator</a:t>
            </a:r>
          </a:p>
          <a:p>
            <a:pPr lvl="1"/>
            <a:r>
              <a:rPr lang="en-US" dirty="0"/>
              <a:t>Provides maximal freedom to synthesis tools</a:t>
            </a:r>
          </a:p>
          <a:p>
            <a:r>
              <a:rPr lang="en-US" dirty="0"/>
              <a:t>Instantiation:</a:t>
            </a:r>
          </a:p>
          <a:p>
            <a:pPr lvl="1"/>
            <a:r>
              <a:rPr lang="en-US" dirty="0" err="1"/>
              <a:t>Nonportable</a:t>
            </a:r>
            <a:r>
              <a:rPr lang="en-US" dirty="0"/>
              <a:t> code which </a:t>
            </a:r>
            <a:r>
              <a:rPr lang="en-US" u="sng" dirty="0"/>
              <a:t>makes specific assumption</a:t>
            </a:r>
            <a:r>
              <a:rPr lang="en-US" dirty="0"/>
              <a:t> on target</a:t>
            </a:r>
          </a:p>
          <a:p>
            <a:pPr lvl="1"/>
            <a:r>
              <a:rPr lang="en-US" dirty="0" err="1"/>
              <a:t>Nonportable</a:t>
            </a:r>
            <a:r>
              <a:rPr lang="en-US" dirty="0"/>
              <a:t> code which </a:t>
            </a:r>
            <a:r>
              <a:rPr lang="en-US" u="sng" dirty="0"/>
              <a:t>requires simulation library</a:t>
            </a:r>
            <a:r>
              <a:rPr lang="en-US" dirty="0"/>
              <a:t> to simulate</a:t>
            </a:r>
          </a:p>
          <a:p>
            <a:pPr lvl="1"/>
            <a:r>
              <a:rPr lang="en-US" dirty="0"/>
              <a:t>Gives designer maximum control over synthesis process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339877" cy="426142"/>
          </a:xfrm>
        </p:spPr>
        <p:txBody>
          <a:bodyPr/>
          <a:lstStyle/>
          <a:p>
            <a:r>
              <a:rPr lang="en-US"/>
              <a:t>Integrated Synthesis and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4172424"/>
          </a:xfrm>
        </p:spPr>
        <p:txBody>
          <a:bodyPr/>
          <a:lstStyle/>
          <a:p>
            <a:r>
              <a:rPr lang="en-US" dirty="0"/>
              <a:t>Once we use design elements from a library, we need to add a simulation library specific to the target technology</a:t>
            </a:r>
          </a:p>
          <a:p>
            <a:pPr lvl="1"/>
            <a:r>
              <a:rPr lang="en-US" dirty="0"/>
              <a:t>Simulation library may provide a behavioral model of primitives and macro's, to implement the leaf cells of your design</a:t>
            </a:r>
          </a:p>
          <a:p>
            <a:r>
              <a:rPr lang="en-US" dirty="0"/>
              <a:t>In addition, after synthesis, additional design details help to estimate precisely the delay incurred by each component and each net. This can also be included in the simulation.</a:t>
            </a:r>
          </a:p>
          <a:p>
            <a:pPr lvl="1"/>
            <a:r>
              <a:rPr lang="en-US" dirty="0"/>
              <a:t>Simulation library may provide detailed structural model of primitives, which are decorated with delay figures from </a:t>
            </a:r>
            <a:r>
              <a:rPr lang="en-US"/>
              <a:t>tools.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e2500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ece250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C000"/>
        </a:solidFill>
        <a:ln w="12700" cap="flat" cmpd="sng" algn="ctr">
          <a:noFill/>
          <a:prstDash val="solid"/>
          <a:round/>
          <a:headEnd type="none" w="med" len="med"/>
          <a:tailEnd type="stealth" w="lg" len="lg"/>
        </a:ln>
        <a:effectLst/>
      </a:spPr>
      <a:bodyPr vert="horz" wrap="none" lIns="63500" tIns="25400" rIns="63500" bIns="25400" numCol="1" rtlCol="0" anchor="t" anchorCtr="0" compatLnSpc="1">
        <a:prstTxWarp prst="textNoShape">
          <a:avLst/>
        </a:prstTxWarp>
        <a:noAutofit/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800000"/>
          </a:buClr>
          <a:buSzTx/>
          <a:buFont typeface="Wingdings" pitchFamily="2" charset="2"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none" lIns="63500" tIns="25400" rIns="63500" bIns="25400" numCol="1" anchor="t" anchorCtr="0" compatLnSpc="1">
        <a:prstTxWarp prst="textNoShape">
          <a:avLst/>
        </a:prstTxWarp>
        <a:spAutoFit/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800000"/>
          </a:buClr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e250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250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e250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250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250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250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250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7692</TotalTime>
  <Pages>47</Pages>
  <Words>1610</Words>
  <Application>Microsoft Office PowerPoint</Application>
  <PresentationFormat>Letter Paper (8.5x11 in)</PresentationFormat>
  <Paragraphs>352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Courier New</vt:lpstr>
      <vt:lpstr>Times New Roman</vt:lpstr>
      <vt:lpstr>Wingdings</vt:lpstr>
      <vt:lpstr>ece2500</vt:lpstr>
      <vt:lpstr>  Synthesis of Memories in FPGA </vt:lpstr>
      <vt:lpstr>Overview</vt:lpstr>
      <vt:lpstr>Design flow for datapath &amp; memory elements</vt:lpstr>
      <vt:lpstr>Example 1 (primitive): Flip-flop</vt:lpstr>
      <vt:lpstr>Example 1 (primitive): Flip-flop</vt:lpstr>
      <vt:lpstr>How do we know what primitives are available?</vt:lpstr>
      <vt:lpstr>How do we know what primitives are available?</vt:lpstr>
      <vt:lpstr>Inference vs Instantiation</vt:lpstr>
      <vt:lpstr>Integrated Synthesis and Simulation</vt:lpstr>
      <vt:lpstr>Overview</vt:lpstr>
      <vt:lpstr>Memory Elements: Register Files</vt:lpstr>
      <vt:lpstr>Memory Elements: Register Files</vt:lpstr>
      <vt:lpstr>Memory Elements: Register Files</vt:lpstr>
      <vt:lpstr>Memory Elements: Register Files</vt:lpstr>
      <vt:lpstr>Memory Elements: Register Files</vt:lpstr>
      <vt:lpstr>Overview</vt:lpstr>
      <vt:lpstr>Memory Modules in Cyclone V</vt:lpstr>
      <vt:lpstr>Inferring RAM in Verilog</vt:lpstr>
      <vt:lpstr>Inferring RAM in Verilog</vt:lpstr>
      <vt:lpstr>Inferring RAM in Verilog</vt:lpstr>
      <vt:lpstr>Inferring RAM in Verilog</vt:lpstr>
      <vt:lpstr>What if we use asynchronous RAM read ?</vt:lpstr>
      <vt:lpstr>What if we use asynchronous RAM read ?</vt:lpstr>
      <vt:lpstr>Dual-port RAM</vt:lpstr>
      <vt:lpstr>Initialized RAM </vt:lpstr>
      <vt:lpstr>Finding how to write HDL for memory</vt:lpstr>
      <vt:lpstr>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4514 Digital Design II Spring 2008  Lecture 16:  Synthesis of Datapath  and Memories in FPGA  A Design Lecture</dc:title>
  <dc:creator>Patrick Schaumont</dc:creator>
  <cp:lastModifiedBy>Windows User</cp:lastModifiedBy>
  <cp:revision>974</cp:revision>
  <cp:lastPrinted>2011-10-25T19:01:29Z</cp:lastPrinted>
  <dcterms:created xsi:type="dcterms:W3CDTF">1997-08-19T16:58:46Z</dcterms:created>
  <dcterms:modified xsi:type="dcterms:W3CDTF">2019-03-21T19:45:34Z</dcterms:modified>
</cp:coreProperties>
</file>